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75"/>
  </p:notesMasterIdLst>
  <p:handoutMasterIdLst>
    <p:handoutMasterId r:id="rId76"/>
  </p:handoutMasterIdLst>
  <p:sldIdLst>
    <p:sldId id="274" r:id="rId5"/>
    <p:sldId id="278" r:id="rId6"/>
    <p:sldId id="1178" r:id="rId7"/>
    <p:sldId id="281" r:id="rId8"/>
    <p:sldId id="1188" r:id="rId9"/>
    <p:sldId id="1180" r:id="rId10"/>
    <p:sldId id="1181" r:id="rId11"/>
    <p:sldId id="1186" r:id="rId12"/>
    <p:sldId id="1193" r:id="rId13"/>
    <p:sldId id="1194" r:id="rId14"/>
    <p:sldId id="1190" r:id="rId15"/>
    <p:sldId id="1192" r:id="rId16"/>
    <p:sldId id="1199" r:id="rId17"/>
    <p:sldId id="1198" r:id="rId18"/>
    <p:sldId id="1202" r:id="rId19"/>
    <p:sldId id="1203" r:id="rId20"/>
    <p:sldId id="1206" r:id="rId21"/>
    <p:sldId id="1207" r:id="rId22"/>
    <p:sldId id="1246" r:id="rId23"/>
    <p:sldId id="1204" r:id="rId24"/>
    <p:sldId id="1247" r:id="rId25"/>
    <p:sldId id="1209" r:id="rId26"/>
    <p:sldId id="1208" r:id="rId27"/>
    <p:sldId id="1210" r:id="rId28"/>
    <p:sldId id="1211" r:id="rId29"/>
    <p:sldId id="1213" r:id="rId30"/>
    <p:sldId id="1241" r:id="rId31"/>
    <p:sldId id="1215" r:id="rId32"/>
    <p:sldId id="1217" r:id="rId33"/>
    <p:sldId id="1218" r:id="rId34"/>
    <p:sldId id="1219" r:id="rId35"/>
    <p:sldId id="1220" r:id="rId36"/>
    <p:sldId id="1223" r:id="rId37"/>
    <p:sldId id="1200" r:id="rId38"/>
    <p:sldId id="1201" r:id="rId39"/>
    <p:sldId id="1224" r:id="rId40"/>
    <p:sldId id="1234" r:id="rId41"/>
    <p:sldId id="1235" r:id="rId42"/>
    <p:sldId id="1236" r:id="rId43"/>
    <p:sldId id="1255" r:id="rId44"/>
    <p:sldId id="1239" r:id="rId45"/>
    <p:sldId id="1256" r:id="rId46"/>
    <p:sldId id="1248" r:id="rId47"/>
    <p:sldId id="1251" r:id="rId48"/>
    <p:sldId id="1262" r:id="rId49"/>
    <p:sldId id="1250" r:id="rId50"/>
    <p:sldId id="1254" r:id="rId51"/>
    <p:sldId id="1257" r:id="rId52"/>
    <p:sldId id="1237" r:id="rId53"/>
    <p:sldId id="1222" r:id="rId54"/>
    <p:sldId id="1225" r:id="rId55"/>
    <p:sldId id="1227" r:id="rId56"/>
    <p:sldId id="1252" r:id="rId57"/>
    <p:sldId id="1259" r:id="rId58"/>
    <p:sldId id="1228" r:id="rId59"/>
    <p:sldId id="1260" r:id="rId60"/>
    <p:sldId id="1258" r:id="rId61"/>
    <p:sldId id="1229" r:id="rId62"/>
    <p:sldId id="1231" r:id="rId63"/>
    <p:sldId id="1230" r:id="rId64"/>
    <p:sldId id="1232" r:id="rId65"/>
    <p:sldId id="1233" r:id="rId66"/>
    <p:sldId id="1238" r:id="rId67"/>
    <p:sldId id="1243" r:id="rId68"/>
    <p:sldId id="1249" r:id="rId69"/>
    <p:sldId id="1244" r:id="rId70"/>
    <p:sldId id="1113" r:id="rId71"/>
    <p:sldId id="1148" r:id="rId72"/>
    <p:sldId id="1088" r:id="rId73"/>
    <p:sldId id="277" r:id="rId7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Lst>
        </p14:section>
        <p14:section name="No Problem" id="{DE81D059-4F16-4A12-84AC-3AACF9B12A35}">
          <p14:sldIdLst>
            <p14:sldId id="1178"/>
            <p14:sldId id="281"/>
            <p14:sldId id="1188"/>
            <p14:sldId id="1180"/>
            <p14:sldId id="1181"/>
            <p14:sldId id="1186"/>
          </p14:sldIdLst>
        </p14:section>
        <p14:section name="Pledge wall" id="{08BFA2A8-E779-4F23-BC52-DB1FAD205FAF}">
          <p14:sldIdLst>
            <p14:sldId id="1193"/>
            <p14:sldId id="1194"/>
          </p14:sldIdLst>
        </p14:section>
        <p14:section name="Defenitions" id="{64AC7446-EB4A-4EF9-B0DB-7505F7BF671A}">
          <p14:sldIdLst>
            <p14:sldId id="1190"/>
            <p14:sldId id="1192"/>
            <p14:sldId id="1199"/>
            <p14:sldId id="1198"/>
            <p14:sldId id="1202"/>
            <p14:sldId id="1203"/>
            <p14:sldId id="1206"/>
            <p14:sldId id="1207"/>
            <p14:sldId id="1246"/>
            <p14:sldId id="1204"/>
            <p14:sldId id="1247"/>
            <p14:sldId id="1209"/>
            <p14:sldId id="1208"/>
            <p14:sldId id="1210"/>
            <p14:sldId id="1211"/>
            <p14:sldId id="1213"/>
            <p14:sldId id="1241"/>
            <p14:sldId id="1215"/>
            <p14:sldId id="1217"/>
            <p14:sldId id="1218"/>
            <p14:sldId id="1219"/>
            <p14:sldId id="1220"/>
            <p14:sldId id="1223"/>
            <p14:sldId id="1200"/>
            <p14:sldId id="1201"/>
            <p14:sldId id="1224"/>
          </p14:sldIdLst>
        </p14:section>
        <p14:section name="Enviro Management" id="{E6E313D2-171E-4DC4-A180-C8BAF3F8B921}">
          <p14:sldIdLst>
            <p14:sldId id="1234"/>
            <p14:sldId id="1235"/>
            <p14:sldId id="1236"/>
            <p14:sldId id="1255"/>
            <p14:sldId id="1239"/>
            <p14:sldId id="1256"/>
            <p14:sldId id="1248"/>
            <p14:sldId id="1251"/>
            <p14:sldId id="1262"/>
            <p14:sldId id="1250"/>
            <p14:sldId id="1254"/>
            <p14:sldId id="1257"/>
            <p14:sldId id="1237"/>
          </p14:sldIdLst>
        </p14:section>
        <p14:section name="SusManage" id="{1A68E830-7D91-4744-A95A-FECFB9C5538B}">
          <p14:sldIdLst>
            <p14:sldId id="1222"/>
            <p14:sldId id="1225"/>
            <p14:sldId id="1227"/>
            <p14:sldId id="1252"/>
            <p14:sldId id="1259"/>
            <p14:sldId id="1228"/>
            <p14:sldId id="1260"/>
            <p14:sldId id="1258"/>
            <p14:sldId id="1229"/>
            <p14:sldId id="1231"/>
            <p14:sldId id="1230"/>
            <p14:sldId id="1232"/>
            <p14:sldId id="1233"/>
            <p14:sldId id="1238"/>
          </p14:sldIdLst>
        </p14:section>
        <p14:section name="and now" id="{F1B24787-C702-4492-9641-BBAF4DB593B0}">
          <p14:sldIdLst>
            <p14:sldId id="1243"/>
            <p14:sldId id="1249"/>
            <p14:sldId id="1244"/>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C"/>
    <a:srgbClr val="EDEEE9"/>
    <a:srgbClr val="95C31B"/>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AE3BD7-9BA1-4B41-A7C0-D648578BAB7D}" v="1" dt="2025-03-20T13:15:22.839"/>
    <p1510:client id="{87C71419-085B-420B-B3BF-E6E3DCCDDD38}" v="219" dt="2025-03-20T11:06:34.56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0167" autoAdjust="0"/>
  </p:normalViewPr>
  <p:slideViewPr>
    <p:cSldViewPr showGuides="1">
      <p:cViewPr varScale="1">
        <p:scale>
          <a:sx n="60" d="100"/>
          <a:sy n="60" d="100"/>
        </p:scale>
        <p:origin x="692" y="4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34364"/>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04AE3BD7-9BA1-4B41-A7C0-D648578BAB7D}"/>
    <pc:docChg chg="custSel modSld">
      <pc:chgData name="Karl Michael Höferl" userId="544d2ce1-0a3b-4706-9dfd-c6d69d0e3c8e" providerId="ADAL" clId="{04AE3BD7-9BA1-4B41-A7C0-D648578BAB7D}" dt="2025-03-20T13:15:32.420" v="23" actId="1076"/>
      <pc:docMkLst>
        <pc:docMk/>
      </pc:docMkLst>
      <pc:sldChg chg="addSp delSp modSp mod">
        <pc:chgData name="Karl Michael Höferl" userId="544d2ce1-0a3b-4706-9dfd-c6d69d0e3c8e" providerId="ADAL" clId="{04AE3BD7-9BA1-4B41-A7C0-D648578BAB7D}" dt="2025-03-20T13:15:32.420" v="23" actId="1076"/>
        <pc:sldMkLst>
          <pc:docMk/>
          <pc:sldMk cId="2996422627" sldId="1088"/>
        </pc:sldMkLst>
        <pc:spChg chg="mod">
          <ac:chgData name="Karl Michael Höferl" userId="544d2ce1-0a3b-4706-9dfd-c6d69d0e3c8e" providerId="ADAL" clId="{04AE3BD7-9BA1-4B41-A7C0-D648578BAB7D}" dt="2025-03-20T13:15:16.999" v="20" actId="20577"/>
          <ac:spMkLst>
            <pc:docMk/>
            <pc:sldMk cId="2996422627" sldId="1088"/>
            <ac:spMk id="7" creationId="{147D1BC0-799B-0AD9-5F2E-0C702CB24D2C}"/>
          </ac:spMkLst>
        </pc:spChg>
        <pc:picChg chg="add mod">
          <ac:chgData name="Karl Michael Höferl" userId="544d2ce1-0a3b-4706-9dfd-c6d69d0e3c8e" providerId="ADAL" clId="{04AE3BD7-9BA1-4B41-A7C0-D648578BAB7D}" dt="2025-03-20T13:15:32.420" v="23" actId="1076"/>
          <ac:picMkLst>
            <pc:docMk/>
            <pc:sldMk cId="2996422627" sldId="1088"/>
            <ac:picMk id="8" creationId="{778396D8-EF2D-6FA7-FDEA-C1D0D69FBC7B}"/>
          </ac:picMkLst>
        </pc:picChg>
        <pc:picChg chg="del">
          <ac:chgData name="Karl Michael Höferl" userId="544d2ce1-0a3b-4706-9dfd-c6d69d0e3c8e" providerId="ADAL" clId="{04AE3BD7-9BA1-4B41-A7C0-D648578BAB7D}" dt="2025-03-20T13:13:38.879" v="0" actId="478"/>
          <ac:picMkLst>
            <pc:docMk/>
            <pc:sldMk cId="2996422627" sldId="1088"/>
            <ac:picMk id="10" creationId="{00F3F48E-9279-C7D3-A68E-A792C71C8B6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7E2921-5A6C-4752-8D3C-1B3E3389D7F2}" type="doc">
      <dgm:prSet loTypeId="urn:microsoft.com/office/officeart/2005/8/layout/venn1" loCatId="relationship" qsTypeId="urn:microsoft.com/office/officeart/2005/8/quickstyle/simple1" qsCatId="simple" csTypeId="urn:microsoft.com/office/officeart/2005/8/colors/colorful3" csCatId="colorful" phldr="1"/>
      <dgm:spPr/>
    </dgm:pt>
    <dgm:pt modelId="{39C83CBD-D82D-4DDB-A890-05E1157494FB}">
      <dgm:prSet phldrT="[Text]"/>
      <dgm:spPr/>
      <dgm:t>
        <a:bodyPr/>
        <a:lstStyle/>
        <a:p>
          <a:r>
            <a:rPr lang="en-GB" dirty="0"/>
            <a:t>Companies</a:t>
          </a:r>
        </a:p>
      </dgm:t>
    </dgm:pt>
    <dgm:pt modelId="{45F97D08-0C6D-4191-9DB3-2C9FF7F7443F}" type="parTrans" cxnId="{F8B00ECE-6E4D-47FC-A5B8-1D3B99683F97}">
      <dgm:prSet/>
      <dgm:spPr/>
      <dgm:t>
        <a:bodyPr/>
        <a:lstStyle/>
        <a:p>
          <a:endParaRPr lang="en-GB"/>
        </a:p>
      </dgm:t>
    </dgm:pt>
    <dgm:pt modelId="{D36C6E7F-2C5A-4722-98FB-2EFB83184911}" type="sibTrans" cxnId="{F8B00ECE-6E4D-47FC-A5B8-1D3B99683F97}">
      <dgm:prSet/>
      <dgm:spPr/>
      <dgm:t>
        <a:bodyPr/>
        <a:lstStyle/>
        <a:p>
          <a:endParaRPr lang="en-GB"/>
        </a:p>
      </dgm:t>
    </dgm:pt>
    <dgm:pt modelId="{8B2FC783-DD97-42AE-B7E0-1A6F62142991}">
      <dgm:prSet phldrT="[Text]"/>
      <dgm:spPr/>
      <dgm:t>
        <a:bodyPr/>
        <a:lstStyle/>
        <a:p>
          <a:r>
            <a:rPr lang="en-GB" dirty="0"/>
            <a:t>Public Entities</a:t>
          </a:r>
        </a:p>
      </dgm:t>
    </dgm:pt>
    <dgm:pt modelId="{AC9F8AB8-0AA8-42CF-8CF6-299C68D9194D}" type="parTrans" cxnId="{C8189094-9A94-4685-B864-4E6E24C0DAA9}">
      <dgm:prSet/>
      <dgm:spPr/>
      <dgm:t>
        <a:bodyPr/>
        <a:lstStyle/>
        <a:p>
          <a:endParaRPr lang="en-GB"/>
        </a:p>
      </dgm:t>
    </dgm:pt>
    <dgm:pt modelId="{98AACA53-16EB-425D-9E30-9565B00E12B2}" type="sibTrans" cxnId="{C8189094-9A94-4685-B864-4E6E24C0DAA9}">
      <dgm:prSet/>
      <dgm:spPr/>
      <dgm:t>
        <a:bodyPr/>
        <a:lstStyle/>
        <a:p>
          <a:endParaRPr lang="en-GB"/>
        </a:p>
      </dgm:t>
    </dgm:pt>
    <dgm:pt modelId="{F1FB6112-BDEC-4046-933B-0D2B694B0390}">
      <dgm:prSet phldrT="[Text]"/>
      <dgm:spPr/>
      <dgm:t>
        <a:bodyPr/>
        <a:lstStyle/>
        <a:p>
          <a:r>
            <a:rPr lang="en-GB" dirty="0"/>
            <a:t>NGOs</a:t>
          </a:r>
        </a:p>
      </dgm:t>
    </dgm:pt>
    <dgm:pt modelId="{7BA5AC5C-78C1-4721-9707-CF09C9AB8966}" type="parTrans" cxnId="{C61FA721-D364-46D9-95C3-279F38B438A7}">
      <dgm:prSet/>
      <dgm:spPr/>
      <dgm:t>
        <a:bodyPr/>
        <a:lstStyle/>
        <a:p>
          <a:endParaRPr lang="en-GB"/>
        </a:p>
      </dgm:t>
    </dgm:pt>
    <dgm:pt modelId="{4F214A03-8CEB-48D4-A7F4-C10B4291E232}" type="sibTrans" cxnId="{C61FA721-D364-46D9-95C3-279F38B438A7}">
      <dgm:prSet/>
      <dgm:spPr/>
      <dgm:t>
        <a:bodyPr/>
        <a:lstStyle/>
        <a:p>
          <a:endParaRPr lang="en-GB"/>
        </a:p>
      </dgm:t>
    </dgm:pt>
    <dgm:pt modelId="{FE1B4971-2AC0-4529-B3BE-3C9E30AB02B1}" type="pres">
      <dgm:prSet presAssocID="{EC7E2921-5A6C-4752-8D3C-1B3E3389D7F2}" presName="compositeShape" presStyleCnt="0">
        <dgm:presLayoutVars>
          <dgm:chMax val="7"/>
          <dgm:dir/>
          <dgm:resizeHandles val="exact"/>
        </dgm:presLayoutVars>
      </dgm:prSet>
      <dgm:spPr/>
    </dgm:pt>
    <dgm:pt modelId="{3C25F60A-40D5-4AF6-A647-A4505CA5E4F9}" type="pres">
      <dgm:prSet presAssocID="{39C83CBD-D82D-4DDB-A890-05E1157494FB}" presName="circ1" presStyleLbl="vennNode1" presStyleIdx="0" presStyleCnt="3"/>
      <dgm:spPr/>
    </dgm:pt>
    <dgm:pt modelId="{87083211-34F0-486E-824B-0717EB1A5647}" type="pres">
      <dgm:prSet presAssocID="{39C83CBD-D82D-4DDB-A890-05E1157494FB}" presName="circ1Tx" presStyleLbl="revTx" presStyleIdx="0" presStyleCnt="0">
        <dgm:presLayoutVars>
          <dgm:chMax val="0"/>
          <dgm:chPref val="0"/>
          <dgm:bulletEnabled val="1"/>
        </dgm:presLayoutVars>
      </dgm:prSet>
      <dgm:spPr/>
    </dgm:pt>
    <dgm:pt modelId="{7D78BE74-2238-4413-A26F-DF7AA0428F7E}" type="pres">
      <dgm:prSet presAssocID="{8B2FC783-DD97-42AE-B7E0-1A6F62142991}" presName="circ2" presStyleLbl="vennNode1" presStyleIdx="1" presStyleCnt="3"/>
      <dgm:spPr/>
    </dgm:pt>
    <dgm:pt modelId="{0BB9CA37-FB8D-44D4-A5BA-645D1BA152D6}" type="pres">
      <dgm:prSet presAssocID="{8B2FC783-DD97-42AE-B7E0-1A6F62142991}" presName="circ2Tx" presStyleLbl="revTx" presStyleIdx="0" presStyleCnt="0">
        <dgm:presLayoutVars>
          <dgm:chMax val="0"/>
          <dgm:chPref val="0"/>
          <dgm:bulletEnabled val="1"/>
        </dgm:presLayoutVars>
      </dgm:prSet>
      <dgm:spPr/>
    </dgm:pt>
    <dgm:pt modelId="{63EFBFF3-7449-4B83-B5DC-9A6BBE00161D}" type="pres">
      <dgm:prSet presAssocID="{F1FB6112-BDEC-4046-933B-0D2B694B0390}" presName="circ3" presStyleLbl="vennNode1" presStyleIdx="2" presStyleCnt="3"/>
      <dgm:spPr/>
    </dgm:pt>
    <dgm:pt modelId="{02D3B3C0-A04D-4C4E-842A-5158BD361969}" type="pres">
      <dgm:prSet presAssocID="{F1FB6112-BDEC-4046-933B-0D2B694B0390}" presName="circ3Tx" presStyleLbl="revTx" presStyleIdx="0" presStyleCnt="0">
        <dgm:presLayoutVars>
          <dgm:chMax val="0"/>
          <dgm:chPref val="0"/>
          <dgm:bulletEnabled val="1"/>
        </dgm:presLayoutVars>
      </dgm:prSet>
      <dgm:spPr/>
    </dgm:pt>
  </dgm:ptLst>
  <dgm:cxnLst>
    <dgm:cxn modelId="{1C41F900-34B0-46A5-A3F5-EEE4B86939FB}" type="presOf" srcId="{EC7E2921-5A6C-4752-8D3C-1B3E3389D7F2}" destId="{FE1B4971-2AC0-4529-B3BE-3C9E30AB02B1}" srcOrd="0" destOrd="0" presId="urn:microsoft.com/office/officeart/2005/8/layout/venn1"/>
    <dgm:cxn modelId="{C61FA721-D364-46D9-95C3-279F38B438A7}" srcId="{EC7E2921-5A6C-4752-8D3C-1B3E3389D7F2}" destId="{F1FB6112-BDEC-4046-933B-0D2B694B0390}" srcOrd="2" destOrd="0" parTransId="{7BA5AC5C-78C1-4721-9707-CF09C9AB8966}" sibTransId="{4F214A03-8CEB-48D4-A7F4-C10B4291E232}"/>
    <dgm:cxn modelId="{7201CF48-64C8-415F-B384-AE63D710E098}" type="presOf" srcId="{39C83CBD-D82D-4DDB-A890-05E1157494FB}" destId="{3C25F60A-40D5-4AF6-A647-A4505CA5E4F9}" srcOrd="0" destOrd="0" presId="urn:microsoft.com/office/officeart/2005/8/layout/venn1"/>
    <dgm:cxn modelId="{C8189094-9A94-4685-B864-4E6E24C0DAA9}" srcId="{EC7E2921-5A6C-4752-8D3C-1B3E3389D7F2}" destId="{8B2FC783-DD97-42AE-B7E0-1A6F62142991}" srcOrd="1" destOrd="0" parTransId="{AC9F8AB8-0AA8-42CF-8CF6-299C68D9194D}" sibTransId="{98AACA53-16EB-425D-9E30-9565B00E12B2}"/>
    <dgm:cxn modelId="{947B0E9E-5EB0-455F-9086-33F834169BA3}" type="presOf" srcId="{39C83CBD-D82D-4DDB-A890-05E1157494FB}" destId="{87083211-34F0-486E-824B-0717EB1A5647}" srcOrd="1" destOrd="0" presId="urn:microsoft.com/office/officeart/2005/8/layout/venn1"/>
    <dgm:cxn modelId="{689031A1-FD73-44E7-978A-6AA3D580AA81}" type="presOf" srcId="{8B2FC783-DD97-42AE-B7E0-1A6F62142991}" destId="{7D78BE74-2238-4413-A26F-DF7AA0428F7E}" srcOrd="0" destOrd="0" presId="urn:microsoft.com/office/officeart/2005/8/layout/venn1"/>
    <dgm:cxn modelId="{638E86A8-C432-4CA2-BADD-9FE2354E2134}" type="presOf" srcId="{8B2FC783-DD97-42AE-B7E0-1A6F62142991}" destId="{0BB9CA37-FB8D-44D4-A5BA-645D1BA152D6}" srcOrd="1" destOrd="0" presId="urn:microsoft.com/office/officeart/2005/8/layout/venn1"/>
    <dgm:cxn modelId="{B6760FAA-AD42-421E-A475-583EBE27DB18}" type="presOf" srcId="{F1FB6112-BDEC-4046-933B-0D2B694B0390}" destId="{63EFBFF3-7449-4B83-B5DC-9A6BBE00161D}" srcOrd="0" destOrd="0" presId="urn:microsoft.com/office/officeart/2005/8/layout/venn1"/>
    <dgm:cxn modelId="{589133AB-F23E-4958-8D3F-AB4267609908}" type="presOf" srcId="{F1FB6112-BDEC-4046-933B-0D2B694B0390}" destId="{02D3B3C0-A04D-4C4E-842A-5158BD361969}" srcOrd="1" destOrd="0" presId="urn:microsoft.com/office/officeart/2005/8/layout/venn1"/>
    <dgm:cxn modelId="{F8B00ECE-6E4D-47FC-A5B8-1D3B99683F97}" srcId="{EC7E2921-5A6C-4752-8D3C-1B3E3389D7F2}" destId="{39C83CBD-D82D-4DDB-A890-05E1157494FB}" srcOrd="0" destOrd="0" parTransId="{45F97D08-0C6D-4191-9DB3-2C9FF7F7443F}" sibTransId="{D36C6E7F-2C5A-4722-98FB-2EFB83184911}"/>
    <dgm:cxn modelId="{75CBBBD1-2693-4176-BBAE-FD7E01BC2FB0}" type="presParOf" srcId="{FE1B4971-2AC0-4529-B3BE-3C9E30AB02B1}" destId="{3C25F60A-40D5-4AF6-A647-A4505CA5E4F9}" srcOrd="0" destOrd="0" presId="urn:microsoft.com/office/officeart/2005/8/layout/venn1"/>
    <dgm:cxn modelId="{EF4DDFA0-A1EC-4790-81EF-67F7E5136759}" type="presParOf" srcId="{FE1B4971-2AC0-4529-B3BE-3C9E30AB02B1}" destId="{87083211-34F0-486E-824B-0717EB1A5647}" srcOrd="1" destOrd="0" presId="urn:microsoft.com/office/officeart/2005/8/layout/venn1"/>
    <dgm:cxn modelId="{D7FBFBF0-A747-4E00-8FBF-6242E6B42BB0}" type="presParOf" srcId="{FE1B4971-2AC0-4529-B3BE-3C9E30AB02B1}" destId="{7D78BE74-2238-4413-A26F-DF7AA0428F7E}" srcOrd="2" destOrd="0" presId="urn:microsoft.com/office/officeart/2005/8/layout/venn1"/>
    <dgm:cxn modelId="{FCCF2F9A-09A5-43F0-8163-DCC0024BBDB9}" type="presParOf" srcId="{FE1B4971-2AC0-4529-B3BE-3C9E30AB02B1}" destId="{0BB9CA37-FB8D-44D4-A5BA-645D1BA152D6}" srcOrd="3" destOrd="0" presId="urn:microsoft.com/office/officeart/2005/8/layout/venn1"/>
    <dgm:cxn modelId="{CF1287C4-1E27-4457-88A7-6758E5ADFAE6}" type="presParOf" srcId="{FE1B4971-2AC0-4529-B3BE-3C9E30AB02B1}" destId="{63EFBFF3-7449-4B83-B5DC-9A6BBE00161D}" srcOrd="4" destOrd="0" presId="urn:microsoft.com/office/officeart/2005/8/layout/venn1"/>
    <dgm:cxn modelId="{E885B249-BD00-4E83-AFD2-263AA74E6EA6}" type="presParOf" srcId="{FE1B4971-2AC0-4529-B3BE-3C9E30AB02B1}" destId="{02D3B3C0-A04D-4C4E-842A-5158BD36196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25F60A-40D5-4AF6-A647-A4505CA5E4F9}">
      <dsp:nvSpPr>
        <dsp:cNvPr id="0" name=""/>
        <dsp:cNvSpPr/>
      </dsp:nvSpPr>
      <dsp:spPr>
        <a:xfrm>
          <a:off x="1071533" y="250825"/>
          <a:ext cx="2969607" cy="296960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a:lnSpc>
              <a:spcPct val="90000"/>
            </a:lnSpc>
            <a:spcBef>
              <a:spcPct val="0"/>
            </a:spcBef>
            <a:spcAft>
              <a:spcPct val="35000"/>
            </a:spcAft>
            <a:buNone/>
          </a:pPr>
          <a:r>
            <a:rPr lang="en-GB" sz="3800" kern="1200" dirty="0"/>
            <a:t>Companies</a:t>
          </a:r>
        </a:p>
      </dsp:txBody>
      <dsp:txXfrm>
        <a:off x="1467481" y="770506"/>
        <a:ext cx="2177712" cy="1336323"/>
      </dsp:txXfrm>
    </dsp:sp>
    <dsp:sp modelId="{7D78BE74-2238-4413-A26F-DF7AA0428F7E}">
      <dsp:nvSpPr>
        <dsp:cNvPr id="0" name=""/>
        <dsp:cNvSpPr/>
      </dsp:nvSpPr>
      <dsp:spPr>
        <a:xfrm>
          <a:off x="2143067" y="2106830"/>
          <a:ext cx="2969607" cy="2969607"/>
        </a:xfrm>
        <a:prstGeom prst="ellipse">
          <a:avLst/>
        </a:prstGeom>
        <a:solidFill>
          <a:schemeClr val="accent3">
            <a:alpha val="50000"/>
            <a:hueOff val="-5229453"/>
            <a:satOff val="43750"/>
            <a:lumOff val="3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a:lnSpc>
              <a:spcPct val="90000"/>
            </a:lnSpc>
            <a:spcBef>
              <a:spcPct val="0"/>
            </a:spcBef>
            <a:spcAft>
              <a:spcPct val="35000"/>
            </a:spcAft>
            <a:buNone/>
          </a:pPr>
          <a:r>
            <a:rPr lang="en-GB" sz="3800" kern="1200" dirty="0"/>
            <a:t>Public Entities</a:t>
          </a:r>
        </a:p>
      </dsp:txBody>
      <dsp:txXfrm>
        <a:off x="3051272" y="2873978"/>
        <a:ext cx="1781764" cy="1633284"/>
      </dsp:txXfrm>
    </dsp:sp>
    <dsp:sp modelId="{63EFBFF3-7449-4B83-B5DC-9A6BBE00161D}">
      <dsp:nvSpPr>
        <dsp:cNvPr id="0" name=""/>
        <dsp:cNvSpPr/>
      </dsp:nvSpPr>
      <dsp:spPr>
        <a:xfrm>
          <a:off x="0" y="2106830"/>
          <a:ext cx="2969607" cy="2969607"/>
        </a:xfrm>
        <a:prstGeom prst="ellipse">
          <a:avLst/>
        </a:prstGeom>
        <a:solidFill>
          <a:schemeClr val="accent3">
            <a:alpha val="50000"/>
            <a:hueOff val="-10458906"/>
            <a:satOff val="87500"/>
            <a:lumOff val="6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a:lnSpc>
              <a:spcPct val="90000"/>
            </a:lnSpc>
            <a:spcBef>
              <a:spcPct val="0"/>
            </a:spcBef>
            <a:spcAft>
              <a:spcPct val="35000"/>
            </a:spcAft>
            <a:buNone/>
          </a:pPr>
          <a:r>
            <a:rPr lang="en-GB" sz="3800" kern="1200" dirty="0"/>
            <a:t>NGOs</a:t>
          </a:r>
        </a:p>
      </dsp:txBody>
      <dsp:txXfrm>
        <a:off x="279638" y="2873978"/>
        <a:ext cx="1781764" cy="163328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2301588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46</a:t>
            </a:fld>
            <a:endParaRPr lang="de-DE" dirty="0"/>
          </a:p>
        </p:txBody>
      </p:sp>
    </p:spTree>
    <p:extLst>
      <p:ext uri="{BB962C8B-B14F-4D97-AF65-F5344CB8AC3E}">
        <p14:creationId xmlns:p14="http://schemas.microsoft.com/office/powerpoint/2010/main" val="3883778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43E49-8120-4F8C-B438-8257FE243E8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F580D5-50E0-E009-E085-31A91EAE926B}"/>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7C36A86F-45C3-A54D-7682-BAD6BEA18949}"/>
              </a:ext>
            </a:extLst>
          </p:cNvPr>
          <p:cNvSpPr>
            <a:spLocks noGrp="1"/>
          </p:cNvSpPr>
          <p:nvPr>
            <p:ph type="body" idx="1"/>
          </p:nvPr>
        </p:nvSpPr>
        <p:spPr/>
        <p:txBody>
          <a:bodyPr/>
          <a:lstStyle/>
          <a:p>
            <a:r>
              <a:rPr lang="de-AT" b="1" i="0" dirty="0">
                <a:solidFill>
                  <a:srgbClr val="000000"/>
                </a:solidFill>
                <a:effectLst/>
                <a:latin typeface="Barlow" panose="020F0502020204030204" pitchFamily="2" charset="0"/>
              </a:rPr>
              <a:t>1972: Erste UN-Umweltkonferenz (Stockholm)</a:t>
            </a:r>
          </a:p>
          <a:p>
            <a:r>
              <a:rPr lang="de-AT" b="1" i="0" dirty="0">
                <a:solidFill>
                  <a:srgbClr val="000000"/>
                </a:solidFill>
                <a:effectLst/>
                <a:latin typeface="Barlow" panose="020F0502020204030204" pitchFamily="2" charset="0"/>
              </a:rPr>
              <a:t>1972 Limits </a:t>
            </a:r>
            <a:r>
              <a:rPr lang="de-AT" b="1" i="0" dirty="0" err="1">
                <a:solidFill>
                  <a:srgbClr val="000000"/>
                </a:solidFill>
                <a:effectLst/>
                <a:latin typeface="Barlow" panose="020F0502020204030204" pitchFamily="2" charset="0"/>
              </a:rPr>
              <a:t>of</a:t>
            </a:r>
            <a:r>
              <a:rPr lang="de-AT" b="1" i="0" dirty="0">
                <a:solidFill>
                  <a:srgbClr val="000000"/>
                </a:solidFill>
                <a:effectLst/>
                <a:latin typeface="Barlow" panose="020F0502020204030204" pitchFamily="2" charset="0"/>
              </a:rPr>
              <a:t> Growth</a:t>
            </a:r>
          </a:p>
          <a:p>
            <a:r>
              <a:rPr lang="de-AT" b="0" i="0" dirty="0">
                <a:solidFill>
                  <a:srgbClr val="000000"/>
                </a:solidFill>
                <a:effectLst/>
                <a:latin typeface="MessinaSansWeb"/>
              </a:rPr>
              <a:t>1977 in Hameln: HH Atomkraftgegner</a:t>
            </a:r>
          </a:p>
          <a:p>
            <a:pPr algn="l"/>
            <a:r>
              <a:rPr lang="de-AT" b="0" i="0" dirty="0">
                <a:solidFill>
                  <a:srgbClr val="000000"/>
                </a:solidFill>
                <a:effectLst/>
                <a:latin typeface="MessinaSansWeb"/>
              </a:rPr>
              <a:t>Jahreswechsel 1983 zu 1984: Besetzung </a:t>
            </a:r>
            <a:r>
              <a:rPr lang="de-AT" b="0" i="0" dirty="0" err="1">
                <a:solidFill>
                  <a:srgbClr val="000000"/>
                </a:solidFill>
                <a:effectLst/>
                <a:latin typeface="MessinaSansWeb"/>
              </a:rPr>
              <a:t>Stopfenreuther</a:t>
            </a:r>
            <a:r>
              <a:rPr lang="de-AT" b="0" i="0" dirty="0">
                <a:solidFill>
                  <a:srgbClr val="000000"/>
                </a:solidFill>
                <a:effectLst/>
                <a:latin typeface="MessinaSansWeb"/>
              </a:rPr>
              <a:t> Au bei Hainburg </a:t>
            </a:r>
            <a:endParaRPr lang="en-GB" dirty="0"/>
          </a:p>
        </p:txBody>
      </p:sp>
      <p:sp>
        <p:nvSpPr>
          <p:cNvPr id="4" name="Foliennummernplatzhalter 3">
            <a:extLst>
              <a:ext uri="{FF2B5EF4-FFF2-40B4-BE49-F238E27FC236}">
                <a16:creationId xmlns:a16="http://schemas.microsoft.com/office/drawing/2014/main" id="{B5B9D87B-B2DF-65D7-4284-DD6CC981FD91}"/>
              </a:ext>
            </a:extLst>
          </p:cNvPr>
          <p:cNvSpPr>
            <a:spLocks noGrp="1"/>
          </p:cNvSpPr>
          <p:nvPr>
            <p:ph type="sldNum" sz="quarter" idx="5"/>
          </p:nvPr>
        </p:nvSpPr>
        <p:spPr/>
        <p:txBody>
          <a:bodyPr/>
          <a:lstStyle/>
          <a:p>
            <a:fld id="{160CD836-151D-406C-BB8C-1AD153EDB684}" type="slidenum">
              <a:rPr lang="de-DE" smtClean="0"/>
              <a:pPr/>
              <a:t>48</a:t>
            </a:fld>
            <a:endParaRPr lang="de-DE" dirty="0"/>
          </a:p>
        </p:txBody>
      </p:sp>
    </p:spTree>
    <p:extLst>
      <p:ext uri="{BB962C8B-B14F-4D97-AF65-F5344CB8AC3E}">
        <p14:creationId xmlns:p14="http://schemas.microsoft.com/office/powerpoint/2010/main" val="3482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357AE-D768-607F-FE60-4D4CA835D3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8E913F1-9912-0800-F6B9-12AFFB2DEF98}"/>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6D8A77C7-E1A8-7F67-FA1B-36AC409A5C3C}"/>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ACEC59A3-AD6F-C63E-F90E-F26700513186}"/>
              </a:ext>
            </a:extLst>
          </p:cNvPr>
          <p:cNvSpPr>
            <a:spLocks noGrp="1"/>
          </p:cNvSpPr>
          <p:nvPr>
            <p:ph type="sldNum" sz="quarter" idx="5"/>
          </p:nvPr>
        </p:nvSpPr>
        <p:spPr/>
        <p:txBody>
          <a:bodyPr/>
          <a:lstStyle/>
          <a:p>
            <a:fld id="{160CD836-151D-406C-BB8C-1AD153EDB684}" type="slidenum">
              <a:rPr lang="de-DE" smtClean="0"/>
              <a:pPr/>
              <a:t>53</a:t>
            </a:fld>
            <a:endParaRPr lang="de-DE" dirty="0"/>
          </a:p>
        </p:txBody>
      </p:sp>
    </p:spTree>
    <p:extLst>
      <p:ext uri="{BB962C8B-B14F-4D97-AF65-F5344CB8AC3E}">
        <p14:creationId xmlns:p14="http://schemas.microsoft.com/office/powerpoint/2010/main" val="817060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720C9-3BE8-A38E-4F91-30EFF6521BE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434BC82-1D69-715E-0D53-D4565F7FB01F}"/>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936C9313-52CF-013D-12F1-BE9C2E15107F}"/>
              </a:ext>
            </a:extLst>
          </p:cNvPr>
          <p:cNvSpPr>
            <a:spLocks noGrp="1"/>
          </p:cNvSpPr>
          <p:nvPr>
            <p:ph type="body" idx="1"/>
          </p:nvPr>
        </p:nvSpPr>
        <p:spPr/>
        <p:txBody>
          <a:bodyPr/>
          <a:lstStyle/>
          <a:p>
            <a:r>
              <a:rPr lang="de-AT" b="1" i="0" dirty="0">
                <a:solidFill>
                  <a:srgbClr val="000000"/>
                </a:solidFill>
                <a:effectLst/>
                <a:latin typeface="Barlow" panose="020F0502020204030204" pitchFamily="2" charset="0"/>
              </a:rPr>
              <a:t>1972: Erste UN-Umweltkonferenz (Stockholm)</a:t>
            </a:r>
          </a:p>
          <a:p>
            <a:r>
              <a:rPr lang="de-AT" b="1" i="0" dirty="0">
                <a:solidFill>
                  <a:srgbClr val="000000"/>
                </a:solidFill>
                <a:effectLst/>
                <a:latin typeface="Barlow" panose="020F0502020204030204" pitchFamily="2" charset="0"/>
              </a:rPr>
              <a:t>1972 Limits </a:t>
            </a:r>
            <a:r>
              <a:rPr lang="de-AT" b="1" i="0" dirty="0" err="1">
                <a:solidFill>
                  <a:srgbClr val="000000"/>
                </a:solidFill>
                <a:effectLst/>
                <a:latin typeface="Barlow" panose="020F0502020204030204" pitchFamily="2" charset="0"/>
              </a:rPr>
              <a:t>of</a:t>
            </a:r>
            <a:r>
              <a:rPr lang="de-AT" b="1" i="0" dirty="0">
                <a:solidFill>
                  <a:srgbClr val="000000"/>
                </a:solidFill>
                <a:effectLst/>
                <a:latin typeface="Barlow" panose="020F0502020204030204" pitchFamily="2" charset="0"/>
              </a:rPr>
              <a:t> Growth</a:t>
            </a:r>
          </a:p>
          <a:p>
            <a:r>
              <a:rPr lang="de-AT" b="0" i="0" dirty="0">
                <a:solidFill>
                  <a:srgbClr val="000000"/>
                </a:solidFill>
                <a:effectLst/>
                <a:latin typeface="MessinaSansWeb"/>
              </a:rPr>
              <a:t>1977 in Hameln: HH Atomkraftgegner</a:t>
            </a:r>
          </a:p>
          <a:p>
            <a:pPr algn="l"/>
            <a:r>
              <a:rPr lang="de-AT" b="0" i="0" dirty="0">
                <a:solidFill>
                  <a:srgbClr val="000000"/>
                </a:solidFill>
                <a:effectLst/>
                <a:latin typeface="MessinaSansWeb"/>
              </a:rPr>
              <a:t>Jahreswechsel 1983 zu 1984: Besetzung </a:t>
            </a:r>
            <a:r>
              <a:rPr lang="de-AT" b="0" i="0" dirty="0" err="1">
                <a:solidFill>
                  <a:srgbClr val="000000"/>
                </a:solidFill>
                <a:effectLst/>
                <a:latin typeface="MessinaSansWeb"/>
              </a:rPr>
              <a:t>Stopfenreuther</a:t>
            </a:r>
            <a:r>
              <a:rPr lang="de-AT" b="0" i="0" dirty="0">
                <a:solidFill>
                  <a:srgbClr val="000000"/>
                </a:solidFill>
                <a:effectLst/>
                <a:latin typeface="MessinaSansWeb"/>
              </a:rPr>
              <a:t> Au bei Hainburg </a:t>
            </a:r>
            <a:endParaRPr lang="en-GB" dirty="0"/>
          </a:p>
        </p:txBody>
      </p:sp>
      <p:sp>
        <p:nvSpPr>
          <p:cNvPr id="4" name="Foliennummernplatzhalter 3">
            <a:extLst>
              <a:ext uri="{FF2B5EF4-FFF2-40B4-BE49-F238E27FC236}">
                <a16:creationId xmlns:a16="http://schemas.microsoft.com/office/drawing/2014/main" id="{C29F2E97-D8DC-173E-6BC2-606F5D29CF38}"/>
              </a:ext>
            </a:extLst>
          </p:cNvPr>
          <p:cNvSpPr>
            <a:spLocks noGrp="1"/>
          </p:cNvSpPr>
          <p:nvPr>
            <p:ph type="sldNum" sz="quarter" idx="5"/>
          </p:nvPr>
        </p:nvSpPr>
        <p:spPr/>
        <p:txBody>
          <a:bodyPr/>
          <a:lstStyle/>
          <a:p>
            <a:fld id="{160CD836-151D-406C-BB8C-1AD153EDB684}" type="slidenum">
              <a:rPr lang="de-DE" smtClean="0"/>
              <a:pPr/>
              <a:t>54</a:t>
            </a:fld>
            <a:endParaRPr lang="de-DE" dirty="0"/>
          </a:p>
        </p:txBody>
      </p:sp>
    </p:spTree>
    <p:extLst>
      <p:ext uri="{BB962C8B-B14F-4D97-AF65-F5344CB8AC3E}">
        <p14:creationId xmlns:p14="http://schemas.microsoft.com/office/powerpoint/2010/main" val="2175885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1994: </a:t>
            </a:r>
            <a:r>
              <a:rPr lang="en-GB" dirty="0" err="1"/>
              <a:t>Elkingtons</a:t>
            </a:r>
            <a:r>
              <a:rPr lang="en-GB" dirty="0"/>
              <a:t> </a:t>
            </a:r>
            <a:r>
              <a:rPr lang="en-GB" dirty="0" err="1"/>
              <a:t>Triplle</a:t>
            </a:r>
            <a:r>
              <a:rPr lang="en-GB" dirty="0"/>
              <a:t> bottom line</a:t>
            </a:r>
          </a:p>
          <a:p>
            <a:r>
              <a:rPr lang="en-GB" dirty="0"/>
              <a:t>2015: SDGs</a:t>
            </a:r>
          </a:p>
          <a:p>
            <a:r>
              <a:rPr lang="en-GB" dirty="0"/>
              <a:t>~ 2004: ESG</a:t>
            </a:r>
          </a:p>
        </p:txBody>
      </p:sp>
      <p:sp>
        <p:nvSpPr>
          <p:cNvPr id="4" name="Foliennummernplatzhalter 3"/>
          <p:cNvSpPr>
            <a:spLocks noGrp="1"/>
          </p:cNvSpPr>
          <p:nvPr>
            <p:ph type="sldNum" sz="quarter" idx="5"/>
          </p:nvPr>
        </p:nvSpPr>
        <p:spPr/>
        <p:txBody>
          <a:bodyPr/>
          <a:lstStyle/>
          <a:p>
            <a:fld id="{160CD836-151D-406C-BB8C-1AD153EDB684}" type="slidenum">
              <a:rPr lang="de-DE" smtClean="0"/>
              <a:pPr/>
              <a:t>55</a:t>
            </a:fld>
            <a:endParaRPr lang="de-DE" dirty="0"/>
          </a:p>
        </p:txBody>
      </p:sp>
    </p:spTree>
    <p:extLst>
      <p:ext uri="{BB962C8B-B14F-4D97-AF65-F5344CB8AC3E}">
        <p14:creationId xmlns:p14="http://schemas.microsoft.com/office/powerpoint/2010/main" val="8869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DBC2-0C42-A775-EFB3-AFC0D05C803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28A38E1-5DB9-77FE-78EB-2E335EA089F0}"/>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00AB455A-36BB-6848-5527-8968B2504BCE}"/>
              </a:ext>
            </a:extLst>
          </p:cNvPr>
          <p:cNvSpPr>
            <a:spLocks noGrp="1"/>
          </p:cNvSpPr>
          <p:nvPr>
            <p:ph type="body" idx="1"/>
          </p:nvPr>
        </p:nvSpPr>
        <p:spPr/>
        <p:txBody>
          <a:bodyPr/>
          <a:lstStyle/>
          <a:p>
            <a:r>
              <a:rPr lang="de-AT" b="1" i="0" dirty="0">
                <a:solidFill>
                  <a:srgbClr val="000000"/>
                </a:solidFill>
                <a:effectLst/>
                <a:latin typeface="Barlow" panose="020F0502020204030204" pitchFamily="2" charset="0"/>
              </a:rPr>
              <a:t>1972: Erste UN-Umweltkonferenz (Stockholm)</a:t>
            </a:r>
          </a:p>
          <a:p>
            <a:r>
              <a:rPr lang="de-AT" b="1" i="0" dirty="0">
                <a:solidFill>
                  <a:srgbClr val="000000"/>
                </a:solidFill>
                <a:effectLst/>
                <a:latin typeface="Barlow" panose="020F0502020204030204" pitchFamily="2" charset="0"/>
              </a:rPr>
              <a:t>1972 Limits </a:t>
            </a:r>
            <a:r>
              <a:rPr lang="de-AT" b="1" i="0" dirty="0" err="1">
                <a:solidFill>
                  <a:srgbClr val="000000"/>
                </a:solidFill>
                <a:effectLst/>
                <a:latin typeface="Barlow" panose="020F0502020204030204" pitchFamily="2" charset="0"/>
              </a:rPr>
              <a:t>of</a:t>
            </a:r>
            <a:r>
              <a:rPr lang="de-AT" b="1" i="0" dirty="0">
                <a:solidFill>
                  <a:srgbClr val="000000"/>
                </a:solidFill>
                <a:effectLst/>
                <a:latin typeface="Barlow" panose="020F0502020204030204" pitchFamily="2" charset="0"/>
              </a:rPr>
              <a:t> Growth</a:t>
            </a:r>
          </a:p>
          <a:p>
            <a:r>
              <a:rPr lang="de-AT" b="0" i="0" dirty="0">
                <a:solidFill>
                  <a:srgbClr val="000000"/>
                </a:solidFill>
                <a:effectLst/>
                <a:latin typeface="MessinaSansWeb"/>
              </a:rPr>
              <a:t>1977 in Hameln: HH Atomkraftgegner</a:t>
            </a:r>
          </a:p>
          <a:p>
            <a:pPr algn="l"/>
            <a:r>
              <a:rPr lang="de-AT" b="0" i="0" dirty="0">
                <a:solidFill>
                  <a:srgbClr val="000000"/>
                </a:solidFill>
                <a:effectLst/>
                <a:latin typeface="MessinaSansWeb"/>
              </a:rPr>
              <a:t>Jahreswechsel 1983 zu 1984: Besetzung </a:t>
            </a:r>
            <a:r>
              <a:rPr lang="de-AT" b="0" i="0" dirty="0" err="1">
                <a:solidFill>
                  <a:srgbClr val="000000"/>
                </a:solidFill>
                <a:effectLst/>
                <a:latin typeface="MessinaSansWeb"/>
              </a:rPr>
              <a:t>Stopfenreuther</a:t>
            </a:r>
            <a:r>
              <a:rPr lang="de-AT" b="0" i="0" dirty="0">
                <a:solidFill>
                  <a:srgbClr val="000000"/>
                </a:solidFill>
                <a:effectLst/>
                <a:latin typeface="MessinaSansWeb"/>
              </a:rPr>
              <a:t> Au bei Hainburg </a:t>
            </a:r>
            <a:endParaRPr lang="en-GB" dirty="0"/>
          </a:p>
        </p:txBody>
      </p:sp>
      <p:sp>
        <p:nvSpPr>
          <p:cNvPr id="4" name="Foliennummernplatzhalter 3">
            <a:extLst>
              <a:ext uri="{FF2B5EF4-FFF2-40B4-BE49-F238E27FC236}">
                <a16:creationId xmlns:a16="http://schemas.microsoft.com/office/drawing/2014/main" id="{F8927689-C0F8-6A41-77CC-1F712D6574F1}"/>
              </a:ext>
            </a:extLst>
          </p:cNvPr>
          <p:cNvSpPr>
            <a:spLocks noGrp="1"/>
          </p:cNvSpPr>
          <p:nvPr>
            <p:ph type="sldNum" sz="quarter" idx="5"/>
          </p:nvPr>
        </p:nvSpPr>
        <p:spPr/>
        <p:txBody>
          <a:bodyPr/>
          <a:lstStyle/>
          <a:p>
            <a:fld id="{160CD836-151D-406C-BB8C-1AD153EDB684}" type="slidenum">
              <a:rPr lang="de-DE" smtClean="0"/>
              <a:pPr/>
              <a:t>56</a:t>
            </a:fld>
            <a:endParaRPr lang="de-DE" dirty="0"/>
          </a:p>
        </p:txBody>
      </p:sp>
    </p:spTree>
    <p:extLst>
      <p:ext uri="{BB962C8B-B14F-4D97-AF65-F5344CB8AC3E}">
        <p14:creationId xmlns:p14="http://schemas.microsoft.com/office/powerpoint/2010/main" val="1939965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60</a:t>
            </a:fld>
            <a:endParaRPr lang="de-DE" dirty="0"/>
          </a:p>
        </p:txBody>
      </p:sp>
    </p:spTree>
    <p:extLst>
      <p:ext uri="{BB962C8B-B14F-4D97-AF65-F5344CB8AC3E}">
        <p14:creationId xmlns:p14="http://schemas.microsoft.com/office/powerpoint/2010/main" val="1888057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93C89-5EE3-9615-FE5C-9778676E632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E3BDCA6-61C7-CAF9-663B-AE409742E109}"/>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69CDCD07-C484-4086-C58B-A7BFC0619F15}"/>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3A4F46EA-D6C8-A2B3-6B32-2F373E4D3012}"/>
              </a:ext>
            </a:extLst>
          </p:cNvPr>
          <p:cNvSpPr>
            <a:spLocks noGrp="1"/>
          </p:cNvSpPr>
          <p:nvPr>
            <p:ph type="sldNum" sz="quarter" idx="5"/>
          </p:nvPr>
        </p:nvSpPr>
        <p:spPr/>
        <p:txBody>
          <a:bodyPr/>
          <a:lstStyle/>
          <a:p>
            <a:fld id="{160CD836-151D-406C-BB8C-1AD153EDB684}" type="slidenum">
              <a:rPr lang="de-DE" smtClean="0"/>
              <a:pPr/>
              <a:t>61</a:t>
            </a:fld>
            <a:endParaRPr lang="de-DE" dirty="0"/>
          </a:p>
        </p:txBody>
      </p:sp>
    </p:spTree>
    <p:extLst>
      <p:ext uri="{BB962C8B-B14F-4D97-AF65-F5344CB8AC3E}">
        <p14:creationId xmlns:p14="http://schemas.microsoft.com/office/powerpoint/2010/main" val="2566247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62</a:t>
            </a:fld>
            <a:endParaRPr lang="de-DE" dirty="0"/>
          </a:p>
        </p:txBody>
      </p:sp>
    </p:spTree>
    <p:extLst>
      <p:ext uri="{BB962C8B-B14F-4D97-AF65-F5344CB8AC3E}">
        <p14:creationId xmlns:p14="http://schemas.microsoft.com/office/powerpoint/2010/main" val="1783718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69</a:t>
            </a:fld>
            <a:endParaRPr lang="de-DE" dirty="0"/>
          </a:p>
        </p:txBody>
      </p:sp>
    </p:spTree>
    <p:extLst>
      <p:ext uri="{BB962C8B-B14F-4D97-AF65-F5344CB8AC3E}">
        <p14:creationId xmlns:p14="http://schemas.microsoft.com/office/powerpoint/2010/main" val="306890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2022 ~ 100 Mio $ profit</a:t>
            </a:r>
          </a:p>
          <a:p>
            <a:endParaRPr lang="en-GB" dirty="0"/>
          </a:p>
          <a:p>
            <a:r>
              <a:rPr lang="en-GB" dirty="0"/>
              <a:t>Columbia sportswear: 223 in 2024</a:t>
            </a:r>
          </a:p>
        </p:txBody>
      </p:sp>
      <p:sp>
        <p:nvSpPr>
          <p:cNvPr id="4" name="Foliennummernplatzhalter 3"/>
          <p:cNvSpPr>
            <a:spLocks noGrp="1"/>
          </p:cNvSpPr>
          <p:nvPr>
            <p:ph type="sldNum" sz="quarter" idx="5"/>
          </p:nvPr>
        </p:nvSpPr>
        <p:spPr/>
        <p:txBody>
          <a:bodyPr/>
          <a:lstStyle/>
          <a:p>
            <a:fld id="{160CD836-151D-406C-BB8C-1AD153EDB684}" type="slidenum">
              <a:rPr lang="de-DE" smtClean="0"/>
              <a:pPr/>
              <a:t>5</a:t>
            </a:fld>
            <a:endParaRPr lang="de-DE" dirty="0"/>
          </a:p>
        </p:txBody>
      </p:sp>
    </p:spTree>
    <p:extLst>
      <p:ext uri="{BB962C8B-B14F-4D97-AF65-F5344CB8AC3E}">
        <p14:creationId xmlns:p14="http://schemas.microsoft.com/office/powerpoint/2010/main" val="1810942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300"/>
              </a:spcAft>
              <a:buClrTx/>
              <a:buSzTx/>
              <a:buFontTx/>
              <a:buNone/>
              <a:tabLst/>
              <a:defRPr/>
            </a:pPr>
            <a:r>
              <a:rPr lang="en-US" dirty="0"/>
              <a:t>Planning is about </a:t>
            </a:r>
            <a:r>
              <a:rPr lang="en-US" b="1" dirty="0"/>
              <a:t>how</a:t>
            </a:r>
            <a:r>
              <a:rPr lang="en-US" dirty="0"/>
              <a:t> to achieve objectives, while strategy is about </a:t>
            </a:r>
            <a:r>
              <a:rPr lang="en-US" b="1" dirty="0"/>
              <a:t>what and why</a:t>
            </a:r>
            <a:r>
              <a:rPr lang="en-US" dirty="0"/>
              <a:t>.</a:t>
            </a:r>
          </a:p>
        </p:txBody>
      </p:sp>
      <p:sp>
        <p:nvSpPr>
          <p:cNvPr id="4" name="Foliennummernplatzhalter 3"/>
          <p:cNvSpPr>
            <a:spLocks noGrp="1"/>
          </p:cNvSpPr>
          <p:nvPr>
            <p:ph type="sldNum" sz="quarter" idx="5"/>
          </p:nvPr>
        </p:nvSpPr>
        <p:spPr/>
        <p:txBody>
          <a:bodyPr/>
          <a:lstStyle/>
          <a:p>
            <a:fld id="{160CD836-151D-406C-BB8C-1AD153EDB684}" type="slidenum">
              <a:rPr lang="de-DE" smtClean="0"/>
              <a:pPr/>
              <a:t>25</a:t>
            </a:fld>
            <a:endParaRPr lang="de-DE" dirty="0"/>
          </a:p>
        </p:txBody>
      </p:sp>
    </p:spTree>
    <p:extLst>
      <p:ext uri="{BB962C8B-B14F-4D97-AF65-F5344CB8AC3E}">
        <p14:creationId xmlns:p14="http://schemas.microsoft.com/office/powerpoint/2010/main" val="81508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AT" baseline="0" dirty="0"/>
              <a:t># Englischer Garten München: 1789 aus Militärgärten einen Volkspark (Teiche, Ruheplätze, Denkmäler) zur Erbauung der Bürgerschaft vom Herrscher geöffnete Flächen (Prater, Augarten)</a:t>
            </a:r>
          </a:p>
          <a:p>
            <a:endParaRPr lang="de-AT" baseline="0" dirty="0"/>
          </a:p>
          <a:p>
            <a:r>
              <a:rPr lang="de-AT" baseline="0" dirty="0"/>
              <a:t># Schloss Schönbrunn: 1695 geplant, 1752 Tiergarten (für Sissi). Gloriette: 1770 Entwurf für Brunnen, aber zu wenig Wasser, 1775 Gloriette erbaut (ink. Hügerlaufschüttung und Rodungen)</a:t>
            </a:r>
          </a:p>
          <a:p>
            <a:endParaRPr lang="de-AT" dirty="0"/>
          </a:p>
          <a:p>
            <a:pPr defTabSz="922721">
              <a:defRPr/>
            </a:pPr>
            <a:r>
              <a:rPr lang="de-DE" dirty="0"/>
              <a:t># Masdar</a:t>
            </a:r>
            <a:r>
              <a:rPr lang="de-DE" baseline="0" dirty="0"/>
              <a:t> City  - Vereinigte Arabische Emirate</a:t>
            </a:r>
          </a:p>
          <a:p>
            <a:pPr defTabSz="922721">
              <a:defRPr/>
            </a:pPr>
            <a:r>
              <a:rPr lang="de-DE" baseline="0" dirty="0"/>
              <a:t>	+ </a:t>
            </a:r>
            <a:r>
              <a:rPr lang="de-AT" baseline="0" dirty="0"/>
              <a:t>6 km2 / 18-22 Mrd. $</a:t>
            </a:r>
          </a:p>
          <a:p>
            <a:pPr defTabSz="922721">
              <a:defRPr/>
            </a:pPr>
            <a:endParaRPr lang="de-AT" baseline="0" dirty="0"/>
          </a:p>
          <a:p>
            <a:pPr defTabSz="922721">
              <a:defRPr/>
            </a:pPr>
            <a:r>
              <a:rPr lang="de-AT" baseline="0" dirty="0"/>
              <a:t># </a:t>
            </a:r>
            <a:r>
              <a:rPr lang="de-AT" dirty="0"/>
              <a:t>Lagos 10 mio+: Eko Atlantic</a:t>
            </a:r>
            <a:r>
              <a:rPr lang="de-AT" baseline="0" dirty="0"/>
              <a:t> City</a:t>
            </a:r>
          </a:p>
          <a:p>
            <a:pPr defTabSz="922721">
              <a:defRPr/>
            </a:pPr>
            <a:r>
              <a:rPr lang="de-AT" baseline="0" dirty="0"/>
              <a:t>	+ 250.000 EW / 10km2</a:t>
            </a:r>
          </a:p>
          <a:p>
            <a:pPr defTabSz="922721">
              <a:defRPr/>
            </a:pPr>
            <a:r>
              <a:rPr lang="de-AT" baseline="0" dirty="0"/>
              <a:t>	+ IBK: hälfte der Bev / 3x die Fläche (Dauersiedlungsraum)</a:t>
            </a:r>
          </a:p>
          <a:p>
            <a:pPr defTabSz="922721">
              <a:defRPr/>
            </a:pPr>
            <a:endParaRPr lang="de-AT" baseline="0" dirty="0"/>
          </a:p>
          <a:p>
            <a:endParaRPr lang="de-AT" dirty="0"/>
          </a:p>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27</a:t>
            </a:fld>
            <a:endParaRPr lang="de-DE" dirty="0"/>
          </a:p>
        </p:txBody>
      </p:sp>
    </p:spTree>
    <p:extLst>
      <p:ext uri="{BB962C8B-B14F-4D97-AF65-F5344CB8AC3E}">
        <p14:creationId xmlns:p14="http://schemas.microsoft.com/office/powerpoint/2010/main" val="223070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0FCE3-8C0E-D1C1-219B-71BD2AEA6CF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B0A21DA-2051-571D-61D7-5FCF75624F19}"/>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6FD9AB38-86B3-721F-EA10-E191800EB7C5}"/>
              </a:ext>
            </a:extLst>
          </p:cNvPr>
          <p:cNvSpPr>
            <a:spLocks noGrp="1"/>
          </p:cNvSpPr>
          <p:nvPr>
            <p:ph type="body" idx="1"/>
          </p:nvPr>
        </p:nvSpPr>
        <p:spPr/>
        <p:txBody>
          <a:bodyPr/>
          <a:lstStyle/>
          <a:p>
            <a:r>
              <a:rPr lang="de-AT" b="1" i="0" dirty="0">
                <a:solidFill>
                  <a:srgbClr val="000000"/>
                </a:solidFill>
                <a:effectLst/>
                <a:latin typeface="Barlow" panose="020F0502020204030204" pitchFamily="2" charset="0"/>
              </a:rPr>
              <a:t>1972: Erste UN-Umweltkonferenz (Stockholm)</a:t>
            </a:r>
          </a:p>
          <a:p>
            <a:r>
              <a:rPr lang="de-AT" b="1" i="0" dirty="0">
                <a:solidFill>
                  <a:srgbClr val="000000"/>
                </a:solidFill>
                <a:effectLst/>
                <a:latin typeface="Barlow" panose="020F0502020204030204" pitchFamily="2" charset="0"/>
              </a:rPr>
              <a:t>1972 Limits </a:t>
            </a:r>
            <a:r>
              <a:rPr lang="de-AT" b="1" i="0" dirty="0" err="1">
                <a:solidFill>
                  <a:srgbClr val="000000"/>
                </a:solidFill>
                <a:effectLst/>
                <a:latin typeface="Barlow" panose="020F0502020204030204" pitchFamily="2" charset="0"/>
              </a:rPr>
              <a:t>of</a:t>
            </a:r>
            <a:r>
              <a:rPr lang="de-AT" b="1" i="0" dirty="0">
                <a:solidFill>
                  <a:srgbClr val="000000"/>
                </a:solidFill>
                <a:effectLst/>
                <a:latin typeface="Barlow" panose="020F0502020204030204" pitchFamily="2" charset="0"/>
              </a:rPr>
              <a:t> Growth</a:t>
            </a:r>
          </a:p>
          <a:p>
            <a:r>
              <a:rPr lang="de-AT" b="0" i="0" dirty="0">
                <a:solidFill>
                  <a:srgbClr val="000000"/>
                </a:solidFill>
                <a:effectLst/>
                <a:latin typeface="MessinaSansWeb"/>
              </a:rPr>
              <a:t>1977 in Hameln: HH Atomkraftgegner</a:t>
            </a:r>
          </a:p>
          <a:p>
            <a:pPr algn="l"/>
            <a:r>
              <a:rPr lang="de-AT" b="0" i="0" dirty="0">
                <a:solidFill>
                  <a:srgbClr val="000000"/>
                </a:solidFill>
                <a:effectLst/>
                <a:latin typeface="MessinaSansWeb"/>
              </a:rPr>
              <a:t>Jahreswechsel 1983 zu 1984: Besetzung </a:t>
            </a:r>
            <a:r>
              <a:rPr lang="de-AT" b="0" i="0" dirty="0" err="1">
                <a:solidFill>
                  <a:srgbClr val="000000"/>
                </a:solidFill>
                <a:effectLst/>
                <a:latin typeface="MessinaSansWeb"/>
              </a:rPr>
              <a:t>Stopfenreuther</a:t>
            </a:r>
            <a:r>
              <a:rPr lang="de-AT" b="0" i="0" dirty="0">
                <a:solidFill>
                  <a:srgbClr val="000000"/>
                </a:solidFill>
                <a:effectLst/>
                <a:latin typeface="MessinaSansWeb"/>
              </a:rPr>
              <a:t> Au bei Hainburg </a:t>
            </a:r>
            <a:endParaRPr lang="en-GB" dirty="0"/>
          </a:p>
        </p:txBody>
      </p:sp>
      <p:sp>
        <p:nvSpPr>
          <p:cNvPr id="4" name="Foliennummernplatzhalter 3">
            <a:extLst>
              <a:ext uri="{FF2B5EF4-FFF2-40B4-BE49-F238E27FC236}">
                <a16:creationId xmlns:a16="http://schemas.microsoft.com/office/drawing/2014/main" id="{09AD698D-A47B-D9E6-0F46-0FB9FAE7FE13}"/>
              </a:ext>
            </a:extLst>
          </p:cNvPr>
          <p:cNvSpPr>
            <a:spLocks noGrp="1"/>
          </p:cNvSpPr>
          <p:nvPr>
            <p:ph type="sldNum" sz="quarter" idx="5"/>
          </p:nvPr>
        </p:nvSpPr>
        <p:spPr/>
        <p:txBody>
          <a:bodyPr/>
          <a:lstStyle/>
          <a:p>
            <a:fld id="{160CD836-151D-406C-BB8C-1AD153EDB684}" type="slidenum">
              <a:rPr lang="de-DE" smtClean="0"/>
              <a:pPr/>
              <a:t>40</a:t>
            </a:fld>
            <a:endParaRPr lang="de-DE" dirty="0"/>
          </a:p>
        </p:txBody>
      </p:sp>
    </p:spTree>
    <p:extLst>
      <p:ext uri="{BB962C8B-B14F-4D97-AF65-F5344CB8AC3E}">
        <p14:creationId xmlns:p14="http://schemas.microsoft.com/office/powerpoint/2010/main" val="86967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AT" b="0" i="0" dirty="0">
                <a:solidFill>
                  <a:srgbClr val="000000"/>
                </a:solidFill>
                <a:effectLst/>
                <a:latin typeface="Barlow" panose="020F0502020204030204" pitchFamily="2" charset="0"/>
              </a:rPr>
              <a:t>1972: Erste UN-Umweltkonferenz (Stockholm)</a:t>
            </a:r>
          </a:p>
          <a:p>
            <a:r>
              <a:rPr lang="de-AT" b="0" i="0" dirty="0">
                <a:solidFill>
                  <a:srgbClr val="000000"/>
                </a:solidFill>
                <a:effectLst/>
                <a:latin typeface="Barlow" panose="020F0502020204030204" pitchFamily="2" charset="0"/>
              </a:rPr>
              <a:t>1972 Limits </a:t>
            </a:r>
            <a:r>
              <a:rPr lang="de-AT" b="0" i="0" dirty="0" err="1">
                <a:solidFill>
                  <a:srgbClr val="000000"/>
                </a:solidFill>
                <a:effectLst/>
                <a:latin typeface="Barlow" panose="020F0502020204030204" pitchFamily="2" charset="0"/>
              </a:rPr>
              <a:t>of</a:t>
            </a:r>
            <a:r>
              <a:rPr lang="de-AT" b="0" i="0" dirty="0">
                <a:solidFill>
                  <a:srgbClr val="000000"/>
                </a:solidFill>
                <a:effectLst/>
                <a:latin typeface="Barlow" panose="020F0502020204030204" pitchFamily="2" charset="0"/>
              </a:rPr>
              <a:t> Growth</a:t>
            </a:r>
          </a:p>
          <a:p>
            <a:pPr marL="0" marR="0" lvl="0" indent="0" algn="l" defTabSz="914400" rtl="0" eaLnBrk="1" fontAlgn="auto" latinLnBrk="0" hangingPunct="1">
              <a:lnSpc>
                <a:spcPct val="120000"/>
              </a:lnSpc>
              <a:spcBef>
                <a:spcPts val="600"/>
              </a:spcBef>
              <a:spcAft>
                <a:spcPts val="300"/>
              </a:spcAft>
              <a:buClrTx/>
              <a:buSzTx/>
              <a:buFontTx/>
              <a:buNone/>
              <a:tabLst/>
              <a:defRPr/>
            </a:pPr>
            <a:r>
              <a:rPr lang="de-AT" b="0" i="0" dirty="0">
                <a:solidFill>
                  <a:srgbClr val="000000"/>
                </a:solidFill>
                <a:effectLst/>
                <a:latin typeface="MessinaSansWeb"/>
              </a:rPr>
              <a:t>1977 in Hameln: HH Atomkraftgegner</a:t>
            </a:r>
          </a:p>
          <a:p>
            <a:endParaRPr lang="de-AT" b="0" i="0" dirty="0">
              <a:solidFill>
                <a:srgbClr val="000000"/>
              </a:solidFill>
              <a:effectLst/>
              <a:latin typeface="Barlow" panose="020F0502020204030204" pitchFamily="2" charset="0"/>
            </a:endParaRPr>
          </a:p>
          <a:p>
            <a:r>
              <a:rPr lang="de-AT" b="0" i="0" dirty="0">
                <a:solidFill>
                  <a:srgbClr val="000000"/>
                </a:solidFill>
                <a:effectLst/>
                <a:latin typeface="Barlow" panose="020F0502020204030204" pitchFamily="2" charset="0"/>
              </a:rPr>
              <a:t>1979 </a:t>
            </a:r>
            <a:r>
              <a:rPr lang="de-AT" b="0" i="0" dirty="0" err="1">
                <a:solidFill>
                  <a:srgbClr val="000000"/>
                </a:solidFill>
                <a:effectLst/>
                <a:latin typeface="Barlow" panose="020F0502020204030204" pitchFamily="2" charset="0"/>
              </a:rPr>
              <a:t>Three</a:t>
            </a:r>
            <a:r>
              <a:rPr lang="de-AT" b="0" i="0" dirty="0">
                <a:solidFill>
                  <a:srgbClr val="000000"/>
                </a:solidFill>
                <a:effectLst/>
                <a:latin typeface="Barlow" panose="020F0502020204030204" pitchFamily="2" charset="0"/>
              </a:rPr>
              <a:t> Mile Island: Exelon Corporation, 2022: </a:t>
            </a:r>
            <a:r>
              <a:rPr lang="de-AT" b="0" i="0" dirty="0" err="1">
                <a:solidFill>
                  <a:srgbClr val="000000"/>
                </a:solidFill>
                <a:effectLst/>
                <a:latin typeface="Barlow" panose="020F0502020204030204" pitchFamily="2" charset="0"/>
              </a:rPr>
              <a:t>constellation</a:t>
            </a:r>
            <a:r>
              <a:rPr lang="de-AT" b="0" i="0" dirty="0">
                <a:solidFill>
                  <a:srgbClr val="000000"/>
                </a:solidFill>
                <a:effectLst/>
                <a:latin typeface="Barlow" panose="020F0502020204030204" pitchFamily="2" charset="0"/>
              </a:rPr>
              <a:t> </a:t>
            </a:r>
            <a:r>
              <a:rPr lang="de-AT" b="0" i="0" dirty="0" err="1">
                <a:solidFill>
                  <a:srgbClr val="000000"/>
                </a:solidFill>
                <a:effectLst/>
                <a:latin typeface="Barlow" panose="020F0502020204030204" pitchFamily="2" charset="0"/>
              </a:rPr>
              <a:t>energy</a:t>
            </a:r>
            <a:endParaRPr lang="de-AT" b="0" i="0" dirty="0">
              <a:solidFill>
                <a:srgbClr val="000000"/>
              </a:solidFill>
              <a:effectLst/>
              <a:latin typeface="Barlow" panose="020F0502020204030204" pitchFamily="2" charset="0"/>
            </a:endParaRPr>
          </a:p>
          <a:p>
            <a:pPr algn="l"/>
            <a:r>
              <a:rPr lang="de-AT" dirty="0"/>
              <a:t>👉 </a:t>
            </a:r>
            <a:r>
              <a:rPr lang="de-AT" dirty="0" err="1"/>
              <a:t>stricter</a:t>
            </a:r>
            <a:r>
              <a:rPr lang="de-AT" dirty="0"/>
              <a:t> </a:t>
            </a:r>
            <a:r>
              <a:rPr lang="de-AT" dirty="0" err="1"/>
              <a:t>corporate</a:t>
            </a:r>
            <a:r>
              <a:rPr lang="de-AT" dirty="0"/>
              <a:t> environmental </a:t>
            </a:r>
            <a:r>
              <a:rPr lang="de-AT" dirty="0" err="1"/>
              <a:t>responsibility</a:t>
            </a:r>
            <a:endParaRPr lang="de-AT" dirty="0"/>
          </a:p>
          <a:p>
            <a:pPr marL="315450" lvl="2" indent="-171450" algn="l">
              <a:buFont typeface="Arial" panose="020B0604020202020204" pitchFamily="34" charset="0"/>
              <a:buChar char="•"/>
            </a:pPr>
            <a:r>
              <a:rPr lang="de-AT" dirty="0"/>
              <a:t>900 </a:t>
            </a:r>
            <a:r>
              <a:rPr lang="de-AT" dirty="0" err="1"/>
              <a:t>Mio</a:t>
            </a:r>
            <a:r>
              <a:rPr lang="de-AT" dirty="0"/>
              <a:t> in </a:t>
            </a:r>
            <a:r>
              <a:rPr lang="de-AT" dirty="0" err="1"/>
              <a:t>decommissionin</a:t>
            </a:r>
            <a:r>
              <a:rPr lang="de-AT" dirty="0"/>
              <a:t> </a:t>
            </a:r>
            <a:r>
              <a:rPr lang="de-AT" dirty="0" err="1"/>
              <a:t>fund</a:t>
            </a:r>
            <a:r>
              <a:rPr lang="de-AT" dirty="0"/>
              <a:t> (</a:t>
            </a:r>
            <a:r>
              <a:rPr lang="de-AT" dirty="0" err="1"/>
              <a:t>ratepayer</a:t>
            </a:r>
            <a:r>
              <a:rPr lang="de-AT" dirty="0"/>
              <a:t> &amp; </a:t>
            </a:r>
            <a:r>
              <a:rPr lang="de-AT" dirty="0" err="1"/>
              <a:t>comany</a:t>
            </a:r>
            <a:r>
              <a:rPr lang="de-AT" dirty="0"/>
              <a:t> </a:t>
            </a:r>
            <a:r>
              <a:rPr lang="de-AT" dirty="0" err="1"/>
              <a:t>contributions</a:t>
            </a:r>
            <a:r>
              <a:rPr lang="de-AT" dirty="0"/>
              <a:t>) 👉 </a:t>
            </a:r>
            <a:r>
              <a:rPr lang="de-AT" dirty="0" err="1"/>
              <a:t>required</a:t>
            </a:r>
            <a:r>
              <a:rPr lang="de-AT" dirty="0"/>
              <a:t>: 1.4 </a:t>
            </a:r>
            <a:r>
              <a:rPr lang="de-AT" dirty="0" err="1"/>
              <a:t>billion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41</a:t>
            </a:fld>
            <a:endParaRPr lang="de-DE" dirty="0"/>
          </a:p>
        </p:txBody>
      </p:sp>
    </p:spTree>
    <p:extLst>
      <p:ext uri="{BB962C8B-B14F-4D97-AF65-F5344CB8AC3E}">
        <p14:creationId xmlns:p14="http://schemas.microsoft.com/office/powerpoint/2010/main" val="2810539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4C4A-8320-3FEE-C4E0-6363F697866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CFDAEAD-A0B2-484F-42D8-F0F045194FF6}"/>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9E0487E6-C9AB-1674-79DC-F569B20B589D}"/>
              </a:ext>
            </a:extLst>
          </p:cNvPr>
          <p:cNvSpPr>
            <a:spLocks noGrp="1"/>
          </p:cNvSpPr>
          <p:nvPr>
            <p:ph type="body" idx="1"/>
          </p:nvPr>
        </p:nvSpPr>
        <p:spPr/>
        <p:txBody>
          <a:bodyPr/>
          <a:lstStyle/>
          <a:p>
            <a:r>
              <a:rPr lang="de-AT" b="1" i="0" dirty="0">
                <a:solidFill>
                  <a:srgbClr val="000000"/>
                </a:solidFill>
                <a:effectLst/>
                <a:latin typeface="Barlow" panose="020F0502020204030204" pitchFamily="2" charset="0"/>
              </a:rPr>
              <a:t>1972: Erste UN-Umweltkonferenz (Stockholm)</a:t>
            </a:r>
          </a:p>
          <a:p>
            <a:r>
              <a:rPr lang="de-AT" b="1" i="0" dirty="0">
                <a:solidFill>
                  <a:srgbClr val="000000"/>
                </a:solidFill>
                <a:effectLst/>
                <a:latin typeface="Barlow" panose="020F0502020204030204" pitchFamily="2" charset="0"/>
              </a:rPr>
              <a:t>1972 Limits </a:t>
            </a:r>
            <a:r>
              <a:rPr lang="de-AT" b="1" i="0" dirty="0" err="1">
                <a:solidFill>
                  <a:srgbClr val="000000"/>
                </a:solidFill>
                <a:effectLst/>
                <a:latin typeface="Barlow" panose="020F0502020204030204" pitchFamily="2" charset="0"/>
              </a:rPr>
              <a:t>of</a:t>
            </a:r>
            <a:r>
              <a:rPr lang="de-AT" b="1" i="0" dirty="0">
                <a:solidFill>
                  <a:srgbClr val="000000"/>
                </a:solidFill>
                <a:effectLst/>
                <a:latin typeface="Barlow" panose="020F0502020204030204" pitchFamily="2" charset="0"/>
              </a:rPr>
              <a:t> Growth</a:t>
            </a:r>
          </a:p>
          <a:p>
            <a:r>
              <a:rPr lang="de-AT" b="0" i="0" dirty="0">
                <a:solidFill>
                  <a:srgbClr val="000000"/>
                </a:solidFill>
                <a:effectLst/>
                <a:latin typeface="MessinaSansWeb"/>
              </a:rPr>
              <a:t>1977 in Hameln: HH Atomkraftgegner</a:t>
            </a:r>
          </a:p>
          <a:p>
            <a:pPr algn="l"/>
            <a:r>
              <a:rPr lang="de-AT" b="0" i="0" dirty="0">
                <a:solidFill>
                  <a:srgbClr val="000000"/>
                </a:solidFill>
                <a:effectLst/>
                <a:latin typeface="MessinaSansWeb"/>
              </a:rPr>
              <a:t>Jahreswechsel 1983 zu 1984: Besetzung </a:t>
            </a:r>
            <a:r>
              <a:rPr lang="de-AT" b="0" i="0" dirty="0" err="1">
                <a:solidFill>
                  <a:srgbClr val="000000"/>
                </a:solidFill>
                <a:effectLst/>
                <a:latin typeface="MessinaSansWeb"/>
              </a:rPr>
              <a:t>Stopfenreuther</a:t>
            </a:r>
            <a:r>
              <a:rPr lang="de-AT" b="0" i="0" dirty="0">
                <a:solidFill>
                  <a:srgbClr val="000000"/>
                </a:solidFill>
                <a:effectLst/>
                <a:latin typeface="MessinaSansWeb"/>
              </a:rPr>
              <a:t> Au bei Hainburg </a:t>
            </a:r>
            <a:endParaRPr lang="en-GB" dirty="0"/>
          </a:p>
        </p:txBody>
      </p:sp>
      <p:sp>
        <p:nvSpPr>
          <p:cNvPr id="4" name="Foliennummernplatzhalter 3">
            <a:extLst>
              <a:ext uri="{FF2B5EF4-FFF2-40B4-BE49-F238E27FC236}">
                <a16:creationId xmlns:a16="http://schemas.microsoft.com/office/drawing/2014/main" id="{4D37C71B-FB31-A96E-DECD-FFC2B477F780}"/>
              </a:ext>
            </a:extLst>
          </p:cNvPr>
          <p:cNvSpPr>
            <a:spLocks noGrp="1"/>
          </p:cNvSpPr>
          <p:nvPr>
            <p:ph type="sldNum" sz="quarter" idx="5"/>
          </p:nvPr>
        </p:nvSpPr>
        <p:spPr/>
        <p:txBody>
          <a:bodyPr/>
          <a:lstStyle/>
          <a:p>
            <a:fld id="{160CD836-151D-406C-BB8C-1AD153EDB684}" type="slidenum">
              <a:rPr lang="de-DE" smtClean="0"/>
              <a:pPr/>
              <a:t>42</a:t>
            </a:fld>
            <a:endParaRPr lang="de-DE" dirty="0"/>
          </a:p>
        </p:txBody>
      </p:sp>
    </p:spTree>
    <p:extLst>
      <p:ext uri="{BB962C8B-B14F-4D97-AF65-F5344CB8AC3E}">
        <p14:creationId xmlns:p14="http://schemas.microsoft.com/office/powerpoint/2010/main" val="4131435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BF4A4-4A82-DF0F-F54A-BD383B2D756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20FA725-1F4E-289E-F0C7-CB72AC0E0357}"/>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16AADAC7-325B-53B8-59AC-9B8BC75E169B}"/>
              </a:ext>
            </a:extLst>
          </p:cNvPr>
          <p:cNvSpPr>
            <a:spLocks noGrp="1"/>
          </p:cNvSpPr>
          <p:nvPr>
            <p:ph type="body" idx="1"/>
          </p:nvPr>
        </p:nvSpPr>
        <p:spPr/>
        <p:txBody>
          <a:bodyPr/>
          <a:lstStyle/>
          <a:p>
            <a:r>
              <a:rPr lang="de-AT" b="1" i="0" dirty="0">
                <a:solidFill>
                  <a:srgbClr val="000000"/>
                </a:solidFill>
                <a:effectLst/>
                <a:latin typeface="Barlow" panose="020F0502020204030204" pitchFamily="2" charset="0"/>
              </a:rPr>
              <a:t>1972: Erste UN-Umweltkonferenz (Stockholm)</a:t>
            </a:r>
          </a:p>
          <a:p>
            <a:r>
              <a:rPr lang="de-AT" b="1" i="0" dirty="0">
                <a:solidFill>
                  <a:srgbClr val="000000"/>
                </a:solidFill>
                <a:effectLst/>
                <a:latin typeface="Barlow" panose="020F0502020204030204" pitchFamily="2" charset="0"/>
              </a:rPr>
              <a:t>1972 Limits of Growth</a:t>
            </a:r>
            <a:endParaRPr lang="en-GB" dirty="0"/>
          </a:p>
        </p:txBody>
      </p:sp>
      <p:sp>
        <p:nvSpPr>
          <p:cNvPr id="4" name="Foliennummernplatzhalter 3">
            <a:extLst>
              <a:ext uri="{FF2B5EF4-FFF2-40B4-BE49-F238E27FC236}">
                <a16:creationId xmlns:a16="http://schemas.microsoft.com/office/drawing/2014/main" id="{4DF84C3F-4B46-AEAF-6D08-0DA52A8B74E4}"/>
              </a:ext>
            </a:extLst>
          </p:cNvPr>
          <p:cNvSpPr>
            <a:spLocks noGrp="1"/>
          </p:cNvSpPr>
          <p:nvPr>
            <p:ph type="sldNum" sz="quarter" idx="5"/>
          </p:nvPr>
        </p:nvSpPr>
        <p:spPr/>
        <p:txBody>
          <a:bodyPr/>
          <a:lstStyle/>
          <a:p>
            <a:fld id="{160CD836-151D-406C-BB8C-1AD153EDB684}" type="slidenum">
              <a:rPr lang="de-DE" smtClean="0"/>
              <a:pPr/>
              <a:t>43</a:t>
            </a:fld>
            <a:endParaRPr lang="de-DE" dirty="0"/>
          </a:p>
        </p:txBody>
      </p:sp>
    </p:spTree>
    <p:extLst>
      <p:ext uri="{BB962C8B-B14F-4D97-AF65-F5344CB8AC3E}">
        <p14:creationId xmlns:p14="http://schemas.microsoft.com/office/powerpoint/2010/main" val="2379239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44</a:t>
            </a:fld>
            <a:endParaRPr lang="de-DE" dirty="0"/>
          </a:p>
        </p:txBody>
      </p:sp>
    </p:spTree>
    <p:extLst>
      <p:ext uri="{BB962C8B-B14F-4D97-AF65-F5344CB8AC3E}">
        <p14:creationId xmlns:p14="http://schemas.microsoft.com/office/powerpoint/2010/main" val="2348750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SEM</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SEM</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SEM</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SEM</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SEM</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he_Drive_(Thomson)"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hr.un.org/sites/hr.un.org/files/4.5.1.6_Strategic%20Planning%20Guide_0.pdf" TargetMode="Externa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strategy.imc.ac.at/en/"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youtube.com/watch?v=GlzdVVthPUY" TargetMode="External"/><Relationship Id="rId7" Type="http://schemas.openxmlformats.org/officeDocument/2006/relationships/hyperlink" Target="https://www.fastcompany.com/91028003/patagonias-innovative-nonprofit-made-a-5-2-million-donation-to-preserve-americas-amazon" TargetMode="External"/><Relationship Id="rId2" Type="http://schemas.openxmlformats.org/officeDocument/2006/relationships/hyperlink" Target="https://www.patagonia.ca/stories/a-letter-from-yvon-chouinard/story-127258.html" TargetMode="Externa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hyperlink" Target="https://www.dropbox.com/scl/fo/gl5z8cil91oe0a3prvtx5/h?dl=0&amp;e=1&amp;preview=Patagonia_PurposeTrust-Illustration.pdf&amp;rlkey=cy4yj1abcwwr95p226txndijj"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fuerdiestanz.at/wp-content/uploads/2015/02/karikatur_planung-1024x811.jpg"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youtube.com/watch?v=2lXh2n0aPyw"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hyperlink" Target="https://www.bpb.de/lernen/politische-bildung/193097/umwelt-und-nachhaltige-entwicklung/"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diepresse.com/4612693/30-jahre-hainburg-der-verhinderte-auwald-mord#slide-8" TargetMode="External"/><Relationship Id="rId5" Type="http://schemas.openxmlformats.org/officeDocument/2006/relationships/image" Target="../media/image39.jpeg"/><Relationship Id="rId4" Type="http://schemas.openxmlformats.org/officeDocument/2006/relationships/hyperlink" Target="https://www.sn.at/panorama/oesterreich/30-jahre-nach-der-au-besetzung-was-blieb-von-hainburg-2927698"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 Type="http://schemas.openxmlformats.org/officeDocument/2006/relationships/notesSlide" Target="../notesSlides/notesSlide10.xml"/><Relationship Id="rId16" Type="http://schemas.openxmlformats.org/officeDocument/2006/relationships/image" Target="../media/image56.svg"/><Relationship Id="rId20"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19" Type="http://schemas.openxmlformats.org/officeDocument/2006/relationships/image" Target="../media/image59.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bmk.gv.at/themen/klima_umwelt/betrieblich_umweltschutz/emas/publikationen/umwelterklaerung.html" TargetMode="Externa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GlzdVVthPUY"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hyperlink" Target="https://www.zdf.de/nachrichten/politik/deutschland/heil-tesla-aktion-staatsschutz-ermittlungen-100.html" TargetMode="Externa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Sustainable_Development_Goals#/media/File:SDG_wedding_cake.svg" TargetMode="External"/><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sigmaearth.com/de/what-is-an-esg-statement/"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stockholmresilience.org/research/planetary-boundaries.html"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hyperlink" Target="https://www.imc.ac.at/fileadmin-imckrems/user_upload/Downloads/DE/Allgemein/nachhaltigkeitsbericht-2022.pdf" TargetMode="External"/><Relationship Id="rId1" Type="http://schemas.openxmlformats.org/officeDocument/2006/relationships/slideLayout" Target="../slideLayouts/slideLayout7.xml"/><Relationship Id="rId6" Type="http://schemas.openxmlformats.org/officeDocument/2006/relationships/hyperlink" Target="https://www.r-m.de/media/filer_public/87/de/87de5157-6aac-43ae-9281-355f20980aa2/2023-0095_ma_verantwortungsbericht_4_de_2024-12-05_047.pdf" TargetMode="External"/><Relationship Id="rId5" Type="http://schemas.openxmlformats.org/officeDocument/2006/relationships/image" Target="../media/image70.png"/><Relationship Id="rId4" Type="http://schemas.openxmlformats.org/officeDocument/2006/relationships/hyperlink" Target="https://www.r-m.de/media/filer_public/3c/99/3c99429c-26eb-476d-ae47-2e7eadb42d6a/2021-0021_ma_code-of-conduct_2021_de_lieferanten_signiert_riesemuellerwolf_2024-06-24_007.pd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www.nytimes.com/1970/09/13/%20archives/a-friedman-doctrine-the-social-responsibility-of-business-is-to.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reports.weforum.org/docs/WEF_Global_Risks_Report_2025.pdf"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loitte.com/uk/en/Industries/consumer/perspectives/the-sustainable-consumer.html"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816000" y="2709000"/>
            <a:ext cx="4679326" cy="1440000"/>
          </a:xfrm>
        </p:spPr>
        <p:txBody>
          <a:bodyPr/>
          <a:lstStyle/>
          <a:p>
            <a:r>
              <a:rPr lang="en-GB" dirty="0"/>
              <a:t>Strategy, Planning &amp; Management</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a:xfrm>
            <a:off x="6096000" y="4293000"/>
            <a:ext cx="5399326" cy="720000"/>
          </a:xfrm>
        </p:spPr>
        <p:txBody>
          <a:bodyPr/>
          <a:lstStyle/>
          <a:p>
            <a:r>
              <a:rPr lang="en-GB" dirty="0"/>
              <a:t>IL “Sustainability &amp; Environmental Management”</a:t>
            </a:r>
            <a:br>
              <a:rPr lang="en-GB" dirty="0"/>
            </a:br>
            <a:r>
              <a:rPr lang="en-GB" dirty="0"/>
              <a:t>SS 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hlinkClick r:id="rId3"/>
            <a:extLst>
              <a:ext uri="{FF2B5EF4-FFF2-40B4-BE49-F238E27FC236}">
                <a16:creationId xmlns:a16="http://schemas.microsoft.com/office/drawing/2014/main" id="{A4745F24-D207-A9C3-7B8F-2B847985E1BF}"/>
              </a:ext>
            </a:extLst>
          </p:cNvPr>
          <p:cNvPicPr>
            <a:picLocks noChangeAspect="1"/>
          </p:cNvPicPr>
          <p:nvPr/>
        </p:nvPicPr>
        <p:blipFill rotWithShape="1">
          <a:blip r:embed="rId4">
            <a:extLst>
              <a:ext uri="{28A0092B-C50C-407E-A947-70E740481C1C}">
                <a14:useLocalDpi xmlns:a14="http://schemas.microsoft.com/office/drawing/2010/main" val="0"/>
              </a:ext>
            </a:extLst>
          </a:blip>
          <a:srcRect l="14529" r="14723"/>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lumMod val="50000"/>
                  </a:schemeClr>
                </a:solidFill>
              </a:rPr>
              <a:t>(Thomson, 1916, PD)</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5"/>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C8EE6-F53E-3E49-22C1-AEFBCE4E44D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9F78F17-E3A1-F308-AA99-1D21A2221128}"/>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73EBD3F5-83B4-FC62-BB82-33FB9442F39B}"/>
              </a:ext>
            </a:extLst>
          </p:cNvPr>
          <p:cNvSpPr>
            <a:spLocks noGrp="1"/>
          </p:cNvSpPr>
          <p:nvPr>
            <p:ph type="title"/>
          </p:nvPr>
        </p:nvSpPr>
        <p:spPr/>
        <p:txBody>
          <a:bodyPr/>
          <a:lstStyle/>
          <a:p>
            <a:r>
              <a:rPr lang="en-GB" dirty="0"/>
              <a:t>Let’s start here and now:</a:t>
            </a:r>
          </a:p>
        </p:txBody>
      </p:sp>
      <p:sp>
        <p:nvSpPr>
          <p:cNvPr id="5" name="Datumsplatzhalter 4">
            <a:extLst>
              <a:ext uri="{FF2B5EF4-FFF2-40B4-BE49-F238E27FC236}">
                <a16:creationId xmlns:a16="http://schemas.microsoft.com/office/drawing/2014/main" id="{464A3BF5-5333-39B1-02E1-31B419754A9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E325F0E-D32C-65FE-666B-AFA7B6DF9CFE}"/>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AD7B9EDA-3575-D485-3099-C0E9AD6F59A7}"/>
              </a:ext>
            </a:extLst>
          </p:cNvPr>
          <p:cNvSpPr>
            <a:spLocks noGrp="1"/>
          </p:cNvSpPr>
          <p:nvPr>
            <p:ph idx="1"/>
          </p:nvPr>
        </p:nvSpPr>
        <p:spPr>
          <a:xfrm>
            <a:off x="695325" y="1341001"/>
            <a:ext cx="5760676" cy="4823264"/>
          </a:xfrm>
        </p:spPr>
        <p:txBody>
          <a:bodyPr>
            <a:normAutofit/>
          </a:bodyPr>
          <a:lstStyle/>
          <a:p>
            <a:r>
              <a:rPr lang="en-GB" b="1" dirty="0"/>
              <a:t>What are your personal SMART commitments to sustainability and/or circularity this year?</a:t>
            </a:r>
          </a:p>
        </p:txBody>
      </p:sp>
      <p:pic>
        <p:nvPicPr>
          <p:cNvPr id="8" name="Grafik 7" descr="Ein Bild, das Text, Klebezettel, Handschrift, Rechteck enthält.&#10;&#10;KI-generierte Inhalte können fehlerhaft sein.">
            <a:extLst>
              <a:ext uri="{FF2B5EF4-FFF2-40B4-BE49-F238E27FC236}">
                <a16:creationId xmlns:a16="http://schemas.microsoft.com/office/drawing/2014/main" id="{C260AA6A-9E6C-0F8C-5450-671C1D4E296D}"/>
              </a:ext>
            </a:extLst>
          </p:cNvPr>
          <p:cNvPicPr>
            <a:picLocks noChangeAspect="1"/>
          </p:cNvPicPr>
          <p:nvPr/>
        </p:nvPicPr>
        <p:blipFill>
          <a:blip r:embed="rId2">
            <a:extLst>
              <a:ext uri="{28A0092B-C50C-407E-A947-70E740481C1C}">
                <a14:useLocalDpi xmlns:a14="http://schemas.microsoft.com/office/drawing/2010/main" val="0"/>
              </a:ext>
            </a:extLst>
          </a:blip>
          <a:srcRect l="5906" t="3805" r="4003" b="2406"/>
          <a:stretch/>
        </p:blipFill>
        <p:spPr>
          <a:xfrm rot="5400000">
            <a:off x="5994750" y="879750"/>
            <a:ext cx="6178500" cy="4824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56667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99DEC-37E4-FE69-9B43-92B7C60EA018}"/>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66723E22-0FE7-A003-327A-FD30BDFF2645}"/>
              </a:ext>
            </a:extLst>
          </p:cNvPr>
          <p:cNvSpPr>
            <a:spLocks noGrp="1"/>
          </p:cNvSpPr>
          <p:nvPr>
            <p:ph type="title"/>
          </p:nvPr>
        </p:nvSpPr>
        <p:spPr/>
        <p:txBody>
          <a:bodyPr/>
          <a:lstStyle/>
          <a:p>
            <a:r>
              <a:rPr lang="en-GB" dirty="0"/>
              <a:t>Can’t we manage our way out?</a:t>
            </a:r>
            <a:br>
              <a:rPr lang="en-GB" dirty="0"/>
            </a:br>
            <a:r>
              <a:rPr lang="en-GB" dirty="0"/>
              <a:t>Part II</a:t>
            </a:r>
          </a:p>
        </p:txBody>
      </p:sp>
      <p:sp>
        <p:nvSpPr>
          <p:cNvPr id="2" name="Foliennummernplatzhalter 1">
            <a:extLst>
              <a:ext uri="{FF2B5EF4-FFF2-40B4-BE49-F238E27FC236}">
                <a16:creationId xmlns:a16="http://schemas.microsoft.com/office/drawing/2014/main" id="{3DAC3263-8BA5-0732-9B97-5417C23C1AEF}"/>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11</a:t>
            </a:fld>
            <a:endParaRPr lang="en-GB" dirty="0"/>
          </a:p>
        </p:txBody>
      </p:sp>
      <p:sp>
        <p:nvSpPr>
          <p:cNvPr id="6" name="Fußzeilenplatzhalter 5">
            <a:extLst>
              <a:ext uri="{FF2B5EF4-FFF2-40B4-BE49-F238E27FC236}">
                <a16:creationId xmlns:a16="http://schemas.microsoft.com/office/drawing/2014/main" id="{5FF838A0-7A03-D899-01C6-B7BE66B9DC76}"/>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1176394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42490-429F-E568-3F45-9C38076AE68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5AAA74C-FEC7-FBAF-0413-8DEF490FA05D}"/>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390297FB-B140-D918-53E0-1324014A9624}"/>
              </a:ext>
            </a:extLst>
          </p:cNvPr>
          <p:cNvSpPr>
            <a:spLocks noGrp="1"/>
          </p:cNvSpPr>
          <p:nvPr>
            <p:ph type="title"/>
          </p:nvPr>
        </p:nvSpPr>
        <p:spPr/>
        <p:txBody>
          <a:bodyPr/>
          <a:lstStyle/>
          <a:p>
            <a:r>
              <a:rPr lang="en-GB" dirty="0"/>
              <a:t>Reviewing our Sustainability &amp; Circularity Pledges</a:t>
            </a:r>
          </a:p>
        </p:txBody>
      </p:sp>
      <p:sp>
        <p:nvSpPr>
          <p:cNvPr id="5" name="Datumsplatzhalter 4">
            <a:extLst>
              <a:ext uri="{FF2B5EF4-FFF2-40B4-BE49-F238E27FC236}">
                <a16:creationId xmlns:a16="http://schemas.microsoft.com/office/drawing/2014/main" id="{949D53C0-32F7-6B54-B5B8-4F902A56681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DA0CB54-0F70-EAAE-526E-B7A57C4E6EBD}"/>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5F906085-A558-8D2C-95C4-6CF0753AB8D6}"/>
              </a:ext>
            </a:extLst>
          </p:cNvPr>
          <p:cNvSpPr>
            <a:spLocks noGrp="1"/>
          </p:cNvSpPr>
          <p:nvPr>
            <p:ph idx="1"/>
          </p:nvPr>
        </p:nvSpPr>
        <p:spPr>
          <a:xfrm>
            <a:off x="695662" y="1628998"/>
            <a:ext cx="10800675" cy="4535265"/>
          </a:xfrm>
        </p:spPr>
        <p:txBody>
          <a:bodyPr/>
          <a:lstStyle/>
          <a:p>
            <a:r>
              <a:rPr lang="en-GB" b="1" dirty="0"/>
              <a:t>How did we define these pledges?</a:t>
            </a:r>
          </a:p>
          <a:p>
            <a:pPr lvl="1"/>
            <a:r>
              <a:rPr lang="en-GB" dirty="0"/>
              <a:t>Management</a:t>
            </a:r>
          </a:p>
          <a:p>
            <a:pPr lvl="1"/>
            <a:r>
              <a:rPr lang="en-GB" dirty="0"/>
              <a:t>Strategy</a:t>
            </a:r>
          </a:p>
          <a:p>
            <a:pPr lvl="1"/>
            <a:r>
              <a:rPr lang="en-GB" dirty="0"/>
              <a:t>Planning</a:t>
            </a:r>
          </a:p>
          <a:p>
            <a:pPr lvl="1"/>
            <a:r>
              <a:rPr lang="en-GB" dirty="0"/>
              <a:t>Strategic Management</a:t>
            </a:r>
          </a:p>
          <a:p>
            <a:pPr lvl="1"/>
            <a:r>
              <a:rPr lang="en-GB" dirty="0"/>
              <a:t>Guessing</a:t>
            </a:r>
          </a:p>
          <a:p>
            <a:pPr lvl="1"/>
            <a:r>
              <a:rPr lang="en-GB" dirty="0"/>
              <a:t>Theory</a:t>
            </a:r>
          </a:p>
          <a:p>
            <a:pPr lvl="1"/>
            <a:r>
              <a:rPr lang="en-GB" dirty="0"/>
              <a:t>…</a:t>
            </a:r>
          </a:p>
        </p:txBody>
      </p:sp>
    </p:spTree>
    <p:extLst>
      <p:ext uri="{BB962C8B-B14F-4D97-AF65-F5344CB8AC3E}">
        <p14:creationId xmlns:p14="http://schemas.microsoft.com/office/powerpoint/2010/main" val="124672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2430E-5553-E02A-F07C-15238183061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04049F8-907D-D760-1311-9EE273CC84F1}"/>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BCE5804D-E94D-7AD7-4422-52B9AD0EACDC}"/>
              </a:ext>
            </a:extLst>
          </p:cNvPr>
          <p:cNvSpPr>
            <a:spLocks noGrp="1"/>
          </p:cNvSpPr>
          <p:nvPr>
            <p:ph type="title"/>
          </p:nvPr>
        </p:nvSpPr>
        <p:spPr/>
        <p:txBody>
          <a:bodyPr/>
          <a:lstStyle/>
          <a:p>
            <a:r>
              <a:rPr lang="en-GB" dirty="0"/>
              <a:t>Reviewing our Sustainability &amp; Circularity Pledges</a:t>
            </a:r>
          </a:p>
        </p:txBody>
      </p:sp>
      <p:sp>
        <p:nvSpPr>
          <p:cNvPr id="5" name="Datumsplatzhalter 4">
            <a:extLst>
              <a:ext uri="{FF2B5EF4-FFF2-40B4-BE49-F238E27FC236}">
                <a16:creationId xmlns:a16="http://schemas.microsoft.com/office/drawing/2014/main" id="{02A69B0F-582D-A274-9901-B435583314A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D535D0D-0347-6EB7-DB8D-6001AEFCB670}"/>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CC6649FB-7A1F-D570-06FF-75E1003D79AB}"/>
              </a:ext>
            </a:extLst>
          </p:cNvPr>
          <p:cNvSpPr>
            <a:spLocks noGrp="1"/>
          </p:cNvSpPr>
          <p:nvPr>
            <p:ph idx="1"/>
          </p:nvPr>
        </p:nvSpPr>
        <p:spPr/>
        <p:txBody>
          <a:bodyPr/>
          <a:lstStyle/>
          <a:p>
            <a:r>
              <a:rPr lang="en-GB" b="1" dirty="0"/>
              <a:t>How did we define these pledges?</a:t>
            </a:r>
          </a:p>
          <a:p>
            <a:pPr lvl="1"/>
            <a:r>
              <a:rPr lang="en-GB" b="1" dirty="0"/>
              <a:t>Management</a:t>
            </a:r>
          </a:p>
          <a:p>
            <a:pPr lvl="1"/>
            <a:r>
              <a:rPr lang="en-GB" b="1" dirty="0"/>
              <a:t>Strategy</a:t>
            </a:r>
          </a:p>
          <a:p>
            <a:pPr lvl="1"/>
            <a:r>
              <a:rPr lang="en-GB" b="1" dirty="0"/>
              <a:t>Planning</a:t>
            </a:r>
          </a:p>
          <a:p>
            <a:pPr lvl="1"/>
            <a:r>
              <a:rPr lang="en-GB" dirty="0"/>
              <a:t>Strategic Management</a:t>
            </a:r>
          </a:p>
          <a:p>
            <a:pPr lvl="1"/>
            <a:r>
              <a:rPr lang="en-GB" dirty="0"/>
              <a:t>Guessing</a:t>
            </a:r>
          </a:p>
          <a:p>
            <a:pPr lvl="1"/>
            <a:r>
              <a:rPr lang="en-GB" dirty="0"/>
              <a:t>Theory</a:t>
            </a:r>
          </a:p>
          <a:p>
            <a:pPr lvl="1"/>
            <a:r>
              <a:rPr lang="en-GB" dirty="0"/>
              <a:t>…</a:t>
            </a:r>
          </a:p>
        </p:txBody>
      </p:sp>
      <p:sp>
        <p:nvSpPr>
          <p:cNvPr id="8" name="Geschweifte Klammer rechts 7">
            <a:extLst>
              <a:ext uri="{FF2B5EF4-FFF2-40B4-BE49-F238E27FC236}">
                <a16:creationId xmlns:a16="http://schemas.microsoft.com/office/drawing/2014/main" id="{043A2D1C-C56A-1090-50DB-D08E2562EA72}"/>
              </a:ext>
            </a:extLst>
          </p:cNvPr>
          <p:cNvSpPr/>
          <p:nvPr/>
        </p:nvSpPr>
        <p:spPr>
          <a:xfrm>
            <a:off x="5952000" y="2061000"/>
            <a:ext cx="792000" cy="3744000"/>
          </a:xfrm>
          <a:prstGeom prst="rightBrace">
            <a:avLst>
              <a:gd name="adj1" fmla="val 32587"/>
              <a:gd name="adj2" fmla="val 50000"/>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9CB1AFBE-35AA-F7FE-79AA-9B174238279F}"/>
              </a:ext>
            </a:extLst>
          </p:cNvPr>
          <p:cNvSpPr txBox="1"/>
          <p:nvPr/>
        </p:nvSpPr>
        <p:spPr>
          <a:xfrm>
            <a:off x="6931800" y="3246613"/>
            <a:ext cx="3844200" cy="1300036"/>
          </a:xfrm>
          <a:prstGeom prst="rect">
            <a:avLst/>
          </a:prstGeom>
          <a:noFill/>
        </p:spPr>
        <p:txBody>
          <a:bodyPr wrap="square" lIns="0" tIns="0" rIns="0" bIns="0" rtlCol="0">
            <a:spAutoFit/>
          </a:bodyPr>
          <a:lstStyle/>
          <a:p>
            <a:pPr algn="l">
              <a:lnSpc>
                <a:spcPct val="120000"/>
              </a:lnSpc>
              <a:spcBef>
                <a:spcPts val="800"/>
              </a:spcBef>
            </a:pPr>
            <a:r>
              <a:rPr lang="en-GB" sz="2400" b="1" dirty="0">
                <a:solidFill>
                  <a:schemeClr val="tx2"/>
                </a:solidFill>
              </a:rPr>
              <a:t>🤔 Was this already “Sustainability Management” in action?</a:t>
            </a:r>
          </a:p>
        </p:txBody>
      </p:sp>
    </p:spTree>
    <p:extLst>
      <p:ext uri="{BB962C8B-B14F-4D97-AF65-F5344CB8AC3E}">
        <p14:creationId xmlns:p14="http://schemas.microsoft.com/office/powerpoint/2010/main" val="3582856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E4104F7-732D-D3D2-0F1C-CE3F7CFB8D99}"/>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CBCCE7AB-975B-85D4-E84B-D42DB87C36A2}"/>
              </a:ext>
            </a:extLst>
          </p:cNvPr>
          <p:cNvSpPr>
            <a:spLocks noGrp="1"/>
          </p:cNvSpPr>
          <p:nvPr>
            <p:ph type="title"/>
          </p:nvPr>
        </p:nvSpPr>
        <p:spPr>
          <a:xfrm>
            <a:off x="695326" y="333000"/>
            <a:ext cx="8928100" cy="792000"/>
          </a:xfrm>
        </p:spPr>
        <p:txBody>
          <a:bodyPr/>
          <a:lstStyle/>
          <a:p>
            <a:pPr>
              <a:lnSpc>
                <a:spcPct val="150000"/>
              </a:lnSpc>
            </a:pPr>
            <a:r>
              <a:rPr lang="en-GB" dirty="0"/>
              <a:t>Digression: Management Essentials</a:t>
            </a:r>
            <a:br>
              <a:rPr lang="en-GB" dirty="0"/>
            </a:br>
            <a:r>
              <a:rPr lang="en-GB" dirty="0"/>
              <a:t> 👉 What is a Strategy?</a:t>
            </a:r>
          </a:p>
        </p:txBody>
      </p:sp>
      <p:pic>
        <p:nvPicPr>
          <p:cNvPr id="8" name="Content Placeholder 7">
            <a:extLst>
              <a:ext uri="{FF2B5EF4-FFF2-40B4-BE49-F238E27FC236}">
                <a16:creationId xmlns:a16="http://schemas.microsoft.com/office/drawing/2014/main" id="{2245FB4D-C934-2C05-58A9-D2EA4B17907C}"/>
              </a:ext>
            </a:extLst>
          </p:cNvPr>
          <p:cNvPicPr>
            <a:picLocks noGrp="1" noChangeAspect="1"/>
          </p:cNvPicPr>
          <p:nvPr>
            <p:ph idx="1"/>
          </p:nvPr>
        </p:nvPicPr>
        <p:blipFill>
          <a:blip r:embed="rId2"/>
          <a:stretch>
            <a:fillRect/>
          </a:stretch>
        </p:blipFill>
        <p:spPr>
          <a:xfrm rot="301373">
            <a:off x="3073625" y="2515009"/>
            <a:ext cx="5760000" cy="7367252"/>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DDEBC146-4681-5EEE-23E4-8F6968099A4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4AEA897-D8B5-58DE-4333-20779D386A23}"/>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92026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E6BD815-C1FE-1672-B181-8BAB68DB0639}"/>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19A5E834-12CC-00D0-BE0E-5A5998F1D851}"/>
              </a:ext>
            </a:extLst>
          </p:cNvPr>
          <p:cNvSpPr>
            <a:spLocks noGrp="1"/>
          </p:cNvSpPr>
          <p:nvPr>
            <p:ph type="title"/>
          </p:nvPr>
        </p:nvSpPr>
        <p:spPr/>
        <p:txBody>
          <a:bodyPr/>
          <a:lstStyle/>
          <a:p>
            <a:r>
              <a:rPr lang="en-GB" dirty="0"/>
              <a:t>What is a Strategy?</a:t>
            </a:r>
          </a:p>
        </p:txBody>
      </p:sp>
      <p:sp>
        <p:nvSpPr>
          <p:cNvPr id="4" name="Inhaltsplatzhalter 3">
            <a:extLst>
              <a:ext uri="{FF2B5EF4-FFF2-40B4-BE49-F238E27FC236}">
                <a16:creationId xmlns:a16="http://schemas.microsoft.com/office/drawing/2014/main" id="{BA22D199-03FD-2A8D-17D4-B404C3AEC45E}"/>
              </a:ext>
            </a:extLst>
          </p:cNvPr>
          <p:cNvSpPr>
            <a:spLocks noGrp="1"/>
          </p:cNvSpPr>
          <p:nvPr>
            <p:ph idx="1"/>
          </p:nvPr>
        </p:nvSpPr>
        <p:spPr>
          <a:xfrm>
            <a:off x="695324" y="1413000"/>
            <a:ext cx="10800675" cy="4535265"/>
          </a:xfrm>
        </p:spPr>
        <p:txBody>
          <a:bodyPr>
            <a:normAutofit lnSpcReduction="10000"/>
          </a:bodyPr>
          <a:lstStyle/>
          <a:p>
            <a:r>
              <a:rPr lang="en-GB" b="1" dirty="0"/>
              <a:t>👉  long-term direction or plan that an organisation follows to achieve its objectives </a:t>
            </a:r>
            <a:br>
              <a:rPr lang="en-GB" dirty="0"/>
            </a:br>
            <a:r>
              <a:rPr lang="en-GB" dirty="0"/>
              <a:t>(e.g. Mintzberg, 1987; Porter, 1996)</a:t>
            </a:r>
          </a:p>
          <a:p>
            <a:endParaRPr lang="en-GB" dirty="0"/>
          </a:p>
          <a:p>
            <a:r>
              <a:rPr lang="en-GB" b="1" dirty="0"/>
              <a:t>Focus:</a:t>
            </a:r>
          </a:p>
          <a:p>
            <a:pPr lvl="1"/>
            <a:r>
              <a:rPr lang="en-GB" dirty="0"/>
              <a:t>service delivery</a:t>
            </a:r>
          </a:p>
          <a:p>
            <a:pPr lvl="1"/>
            <a:r>
              <a:rPr lang="en-GB" dirty="0"/>
              <a:t>competitive advantage and </a:t>
            </a:r>
          </a:p>
          <a:p>
            <a:pPr lvl="1"/>
            <a:r>
              <a:rPr lang="en-GB" dirty="0"/>
              <a:t>positioning in a changing environment</a:t>
            </a:r>
          </a:p>
          <a:p>
            <a:r>
              <a:rPr lang="en-GB" dirty="0"/>
              <a:t>deliberate (intended) or emergent (adapted over time)</a:t>
            </a:r>
          </a:p>
          <a:p>
            <a:r>
              <a:rPr lang="en-GB" dirty="0"/>
              <a:t>linked to decision-making under uncertainty</a:t>
            </a:r>
          </a:p>
        </p:txBody>
      </p:sp>
      <p:sp>
        <p:nvSpPr>
          <p:cNvPr id="5" name="Datumsplatzhalter 4">
            <a:extLst>
              <a:ext uri="{FF2B5EF4-FFF2-40B4-BE49-F238E27FC236}">
                <a16:creationId xmlns:a16="http://schemas.microsoft.com/office/drawing/2014/main" id="{A55E740F-EAF3-1368-65AC-7DD685F0155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E27084E-4907-9511-F6D4-45D9CEF29309}"/>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254703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46FBB-476C-4CC0-6783-C0B1FB44F9D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C6B7FBE-9DEB-8B9E-77CD-0B8575D756E3}"/>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21C3D708-FC11-D322-2C75-FC00DA71CD09}"/>
              </a:ext>
            </a:extLst>
          </p:cNvPr>
          <p:cNvSpPr>
            <a:spLocks noGrp="1"/>
          </p:cNvSpPr>
          <p:nvPr>
            <p:ph type="title"/>
          </p:nvPr>
        </p:nvSpPr>
        <p:spPr/>
        <p:txBody>
          <a:bodyPr/>
          <a:lstStyle/>
          <a:p>
            <a:r>
              <a:rPr lang="en-GB" dirty="0"/>
              <a:t>What is a Strategy?</a:t>
            </a:r>
          </a:p>
        </p:txBody>
      </p:sp>
      <p:sp>
        <p:nvSpPr>
          <p:cNvPr id="4" name="Inhaltsplatzhalter 3">
            <a:extLst>
              <a:ext uri="{FF2B5EF4-FFF2-40B4-BE49-F238E27FC236}">
                <a16:creationId xmlns:a16="http://schemas.microsoft.com/office/drawing/2014/main" id="{0676DA23-3E7E-62FB-E655-48EC9514C5AC}"/>
              </a:ext>
            </a:extLst>
          </p:cNvPr>
          <p:cNvSpPr>
            <a:spLocks noGrp="1"/>
          </p:cNvSpPr>
          <p:nvPr>
            <p:ph idx="1"/>
          </p:nvPr>
        </p:nvSpPr>
        <p:spPr>
          <a:xfrm>
            <a:off x="695324" y="1628999"/>
            <a:ext cx="5831999" cy="4535265"/>
          </a:xfrm>
        </p:spPr>
        <p:txBody>
          <a:bodyPr>
            <a:normAutofit/>
          </a:bodyPr>
          <a:lstStyle/>
          <a:p>
            <a:pPr marL="0" indent="0">
              <a:buNone/>
            </a:pPr>
            <a:r>
              <a:rPr lang="en-GB" b="1" dirty="0"/>
              <a:t>Mintzberg’s (1987) 5 Ps:</a:t>
            </a:r>
          </a:p>
          <a:p>
            <a:r>
              <a:rPr lang="en-GB" b="1" dirty="0"/>
              <a:t>Plan: </a:t>
            </a:r>
            <a:r>
              <a:rPr lang="en-GB" dirty="0"/>
              <a:t>A structured course of action</a:t>
            </a:r>
          </a:p>
          <a:p>
            <a:r>
              <a:rPr lang="en-GB" b="1" dirty="0"/>
              <a:t>Pattern: </a:t>
            </a:r>
            <a:r>
              <a:rPr lang="en-GB" dirty="0"/>
              <a:t>Consistency in behaviour over time</a:t>
            </a:r>
          </a:p>
          <a:p>
            <a:r>
              <a:rPr lang="en-GB" b="1" dirty="0"/>
              <a:t>Ploy: </a:t>
            </a:r>
            <a:r>
              <a:rPr lang="en-GB" dirty="0"/>
              <a:t>A manoeuvre to outcompete rivals</a:t>
            </a:r>
          </a:p>
          <a:p>
            <a:r>
              <a:rPr lang="en-GB" b="1" dirty="0"/>
              <a:t>Position: </a:t>
            </a:r>
            <a:r>
              <a:rPr lang="en-GB" dirty="0"/>
              <a:t>Place in the market or sector</a:t>
            </a:r>
          </a:p>
          <a:p>
            <a:r>
              <a:rPr lang="en-GB" b="1" dirty="0"/>
              <a:t>Perspective: </a:t>
            </a:r>
            <a:r>
              <a:rPr lang="en-GB" dirty="0"/>
              <a:t>A guiding philosophy or mindset.</a:t>
            </a:r>
          </a:p>
        </p:txBody>
      </p:sp>
      <p:sp>
        <p:nvSpPr>
          <p:cNvPr id="5" name="Datumsplatzhalter 4">
            <a:extLst>
              <a:ext uri="{FF2B5EF4-FFF2-40B4-BE49-F238E27FC236}">
                <a16:creationId xmlns:a16="http://schemas.microsoft.com/office/drawing/2014/main" id="{EBDF0C94-3B55-0A4F-C5EF-6EB9CD785C01}"/>
              </a:ext>
            </a:extLst>
          </p:cNvPr>
          <p:cNvSpPr>
            <a:spLocks noGrp="1"/>
          </p:cNvSpPr>
          <p:nvPr>
            <p:ph type="dt" sz="half" idx="10"/>
          </p:nvPr>
        </p:nvSpPr>
        <p:spPr/>
        <p:txBody>
          <a:bodyPr/>
          <a:lstStyle/>
          <a:p>
            <a:r>
              <a:rPr lang="en-GB" dirty="0"/>
              <a:t>(Mintzberg 1987:14)</a:t>
            </a:r>
          </a:p>
        </p:txBody>
      </p:sp>
      <p:sp>
        <p:nvSpPr>
          <p:cNvPr id="6" name="Fußzeilenplatzhalter 5">
            <a:extLst>
              <a:ext uri="{FF2B5EF4-FFF2-40B4-BE49-F238E27FC236}">
                <a16:creationId xmlns:a16="http://schemas.microsoft.com/office/drawing/2014/main" id="{4B69F9B8-D76E-B36A-0F11-14FB8E7FD223}"/>
              </a:ext>
            </a:extLst>
          </p:cNvPr>
          <p:cNvSpPr>
            <a:spLocks noGrp="1"/>
          </p:cNvSpPr>
          <p:nvPr>
            <p:ph type="ftr" sz="quarter" idx="11"/>
          </p:nvPr>
        </p:nvSpPr>
        <p:spPr/>
        <p:txBody>
          <a:bodyPr/>
          <a:lstStyle/>
          <a:p>
            <a:r>
              <a:rPr lang="en-GB" dirty="0"/>
              <a:t>KMH / SEM</a:t>
            </a:r>
          </a:p>
        </p:txBody>
      </p:sp>
      <p:pic>
        <p:nvPicPr>
          <p:cNvPr id="7" name="Inhaltsplatzhalter 4">
            <a:extLst>
              <a:ext uri="{FF2B5EF4-FFF2-40B4-BE49-F238E27FC236}">
                <a16:creationId xmlns:a16="http://schemas.microsoft.com/office/drawing/2014/main" id="{4985523D-3531-66D5-CE60-963FC1E17F68}"/>
              </a:ext>
            </a:extLst>
          </p:cNvPr>
          <p:cNvPicPr>
            <a:picLocks noChangeAspect="1"/>
          </p:cNvPicPr>
          <p:nvPr/>
        </p:nvPicPr>
        <p:blipFill rotWithShape="1">
          <a:blip r:embed="rId2"/>
          <a:srcRect t="-37292" b="-37292"/>
          <a:stretch/>
        </p:blipFill>
        <p:spPr>
          <a:xfrm>
            <a:off x="6617376" y="405000"/>
            <a:ext cx="4896000" cy="6756775"/>
          </a:xfrm>
          <a:prstGeom prst="rect">
            <a:avLst/>
          </a:prstGeom>
        </p:spPr>
      </p:pic>
    </p:spTree>
    <p:extLst>
      <p:ext uri="{BB962C8B-B14F-4D97-AF65-F5344CB8AC3E}">
        <p14:creationId xmlns:p14="http://schemas.microsoft.com/office/powerpoint/2010/main" val="387150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8763D-295C-3709-C9D8-9CB6F2F2A37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E14C8D1-A8E4-0993-50F8-CC2093E1882B}"/>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E9EBE0E3-66FE-989C-D0AF-78D72CF9845D}"/>
              </a:ext>
            </a:extLst>
          </p:cNvPr>
          <p:cNvSpPr>
            <a:spLocks noGrp="1"/>
          </p:cNvSpPr>
          <p:nvPr>
            <p:ph type="title"/>
          </p:nvPr>
        </p:nvSpPr>
        <p:spPr/>
        <p:txBody>
          <a:bodyPr/>
          <a:lstStyle/>
          <a:p>
            <a:r>
              <a:rPr lang="en-GB" dirty="0"/>
              <a:t>What is a Strategy?</a:t>
            </a:r>
          </a:p>
        </p:txBody>
      </p:sp>
      <p:sp>
        <p:nvSpPr>
          <p:cNvPr id="4" name="Inhaltsplatzhalter 3">
            <a:extLst>
              <a:ext uri="{FF2B5EF4-FFF2-40B4-BE49-F238E27FC236}">
                <a16:creationId xmlns:a16="http://schemas.microsoft.com/office/drawing/2014/main" id="{CA6AC537-0D50-6659-B1A5-EF295F3266CD}"/>
              </a:ext>
            </a:extLst>
          </p:cNvPr>
          <p:cNvSpPr>
            <a:spLocks noGrp="1"/>
          </p:cNvSpPr>
          <p:nvPr>
            <p:ph idx="1"/>
          </p:nvPr>
        </p:nvSpPr>
        <p:spPr>
          <a:xfrm>
            <a:off x="695324" y="1628999"/>
            <a:ext cx="5831999" cy="4535265"/>
          </a:xfrm>
        </p:spPr>
        <p:txBody>
          <a:bodyPr>
            <a:normAutofit/>
          </a:bodyPr>
          <a:lstStyle/>
          <a:p>
            <a:pPr marL="0" indent="0">
              <a:buNone/>
            </a:pPr>
            <a:r>
              <a:rPr lang="en-GB" b="1" dirty="0"/>
              <a:t>Mintzberg’s (1987) 5 Ps:</a:t>
            </a:r>
          </a:p>
          <a:p>
            <a:r>
              <a:rPr lang="en-GB" b="1" dirty="0"/>
              <a:t>Plan: </a:t>
            </a:r>
            <a:r>
              <a:rPr lang="en-GB" dirty="0"/>
              <a:t>A structured course of action</a:t>
            </a:r>
          </a:p>
          <a:p>
            <a:r>
              <a:rPr lang="en-GB" b="1" dirty="0"/>
              <a:t>Pattern: </a:t>
            </a:r>
            <a:r>
              <a:rPr lang="en-GB" dirty="0"/>
              <a:t>Consistency in behaviour over time</a:t>
            </a:r>
          </a:p>
          <a:p>
            <a:r>
              <a:rPr lang="en-GB" b="1" dirty="0"/>
              <a:t>Ploy: </a:t>
            </a:r>
            <a:r>
              <a:rPr lang="en-GB" dirty="0"/>
              <a:t>A manoeuvre to outcompete rivals</a:t>
            </a:r>
          </a:p>
          <a:p>
            <a:r>
              <a:rPr lang="en-GB" b="1" dirty="0"/>
              <a:t>Position: </a:t>
            </a:r>
            <a:r>
              <a:rPr lang="en-GB" dirty="0"/>
              <a:t>Place in the market or sector</a:t>
            </a:r>
          </a:p>
          <a:p>
            <a:r>
              <a:rPr lang="en-GB" b="1" dirty="0"/>
              <a:t>Perspective: </a:t>
            </a:r>
            <a:r>
              <a:rPr lang="en-GB" dirty="0"/>
              <a:t>A guiding philosophy or mindset.</a:t>
            </a:r>
          </a:p>
        </p:txBody>
      </p:sp>
      <p:sp>
        <p:nvSpPr>
          <p:cNvPr id="5" name="Datumsplatzhalter 4">
            <a:extLst>
              <a:ext uri="{FF2B5EF4-FFF2-40B4-BE49-F238E27FC236}">
                <a16:creationId xmlns:a16="http://schemas.microsoft.com/office/drawing/2014/main" id="{D60A050D-E03C-1E1E-18FF-7334367FC1F4}"/>
              </a:ext>
            </a:extLst>
          </p:cNvPr>
          <p:cNvSpPr>
            <a:spLocks noGrp="1"/>
          </p:cNvSpPr>
          <p:nvPr>
            <p:ph type="dt" sz="half" idx="10"/>
          </p:nvPr>
        </p:nvSpPr>
        <p:spPr/>
        <p:txBody>
          <a:bodyPr/>
          <a:lstStyle/>
          <a:p>
            <a:r>
              <a:rPr lang="en-GB" dirty="0"/>
              <a:t>(Columbia Records, 1992)</a:t>
            </a:r>
          </a:p>
        </p:txBody>
      </p:sp>
      <p:sp>
        <p:nvSpPr>
          <p:cNvPr id="6" name="Fußzeilenplatzhalter 5">
            <a:extLst>
              <a:ext uri="{FF2B5EF4-FFF2-40B4-BE49-F238E27FC236}">
                <a16:creationId xmlns:a16="http://schemas.microsoft.com/office/drawing/2014/main" id="{FF9AF18A-5C07-6E3C-A034-23F6DE2F3ABD}"/>
              </a:ext>
            </a:extLst>
          </p:cNvPr>
          <p:cNvSpPr>
            <a:spLocks noGrp="1"/>
          </p:cNvSpPr>
          <p:nvPr>
            <p:ph type="ftr" sz="quarter" idx="11"/>
          </p:nvPr>
        </p:nvSpPr>
        <p:spPr/>
        <p:txBody>
          <a:bodyPr/>
          <a:lstStyle/>
          <a:p>
            <a:r>
              <a:rPr lang="en-GB" dirty="0"/>
              <a:t>KMH / SEM</a:t>
            </a:r>
          </a:p>
        </p:txBody>
      </p:sp>
      <p:pic>
        <p:nvPicPr>
          <p:cNvPr id="9" name="Grafik 8">
            <a:extLst>
              <a:ext uri="{FF2B5EF4-FFF2-40B4-BE49-F238E27FC236}">
                <a16:creationId xmlns:a16="http://schemas.microsoft.com/office/drawing/2014/main" id="{795285F0-53B4-21D8-0956-F5F7D0B95A82}"/>
              </a:ext>
            </a:extLst>
          </p:cNvPr>
          <p:cNvPicPr>
            <a:picLocks noChangeAspect="1"/>
          </p:cNvPicPr>
          <p:nvPr/>
        </p:nvPicPr>
        <p:blipFill>
          <a:blip r:embed="rId2"/>
          <a:stretch>
            <a:fillRect/>
          </a:stretch>
        </p:blipFill>
        <p:spPr>
          <a:xfrm>
            <a:off x="7319949" y="1845000"/>
            <a:ext cx="4067802" cy="4060378"/>
          </a:xfrm>
          <a:prstGeom prst="rect">
            <a:avLst/>
          </a:prstGeom>
        </p:spPr>
      </p:pic>
    </p:spTree>
    <p:extLst>
      <p:ext uri="{BB962C8B-B14F-4D97-AF65-F5344CB8AC3E}">
        <p14:creationId xmlns:p14="http://schemas.microsoft.com/office/powerpoint/2010/main" val="2617213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E98BFFF-F3D2-BD89-2B13-55CBB2B28EB0}"/>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88271C62-04A6-47B3-DB70-972F307FE0C7}"/>
              </a:ext>
            </a:extLst>
          </p:cNvPr>
          <p:cNvSpPr>
            <a:spLocks noGrp="1"/>
          </p:cNvSpPr>
          <p:nvPr>
            <p:ph type="title"/>
          </p:nvPr>
        </p:nvSpPr>
        <p:spPr/>
        <p:txBody>
          <a:bodyPr/>
          <a:lstStyle/>
          <a:p>
            <a:r>
              <a:rPr lang="en-GB" dirty="0"/>
              <a:t>Rational Perspective: Strategy = Plan</a:t>
            </a:r>
          </a:p>
        </p:txBody>
      </p:sp>
      <p:sp>
        <p:nvSpPr>
          <p:cNvPr id="4" name="Inhaltsplatzhalter 3">
            <a:extLst>
              <a:ext uri="{FF2B5EF4-FFF2-40B4-BE49-F238E27FC236}">
                <a16:creationId xmlns:a16="http://schemas.microsoft.com/office/drawing/2014/main" id="{64940D0A-4A86-5E10-539E-CCA32FED6DE6}"/>
              </a:ext>
            </a:extLst>
          </p:cNvPr>
          <p:cNvSpPr>
            <a:spLocks noGrp="1"/>
          </p:cNvSpPr>
          <p:nvPr>
            <p:ph idx="1"/>
          </p:nvPr>
        </p:nvSpPr>
        <p:spPr>
          <a:xfrm>
            <a:off x="695324" y="1413000"/>
            <a:ext cx="10800675" cy="4535265"/>
          </a:xfrm>
        </p:spPr>
        <p:txBody>
          <a:bodyPr>
            <a:normAutofit/>
          </a:bodyPr>
          <a:lstStyle/>
          <a:p>
            <a:pPr>
              <a:spcBef>
                <a:spcPts val="600"/>
              </a:spcBef>
            </a:pPr>
            <a:r>
              <a:rPr lang="en-GB" b="1" dirty="0"/>
              <a:t>Military theory </a:t>
            </a:r>
            <a:r>
              <a:rPr lang="en-GB" dirty="0"/>
              <a:t>(von Clausewitz, 1832):</a:t>
            </a:r>
          </a:p>
          <a:p>
            <a:pPr lvl="1">
              <a:spcBef>
                <a:spcPts val="600"/>
              </a:spcBef>
            </a:pPr>
            <a:r>
              <a:rPr lang="en-GB" dirty="0"/>
              <a:t>Long-term fundamental decisions vs. short to medium-term implementation (= tactics)</a:t>
            </a:r>
          </a:p>
          <a:p>
            <a:r>
              <a:rPr lang="en-GB" b="1" dirty="0"/>
              <a:t>Game theory</a:t>
            </a:r>
            <a:r>
              <a:rPr lang="en-GB" dirty="0"/>
              <a:t> Nash, 1950):</a:t>
            </a:r>
          </a:p>
          <a:p>
            <a:pPr lvl="1"/>
            <a:r>
              <a:rPr lang="en-GB" dirty="0"/>
              <a:t>Instructions for action in order to be prepared for all conceivable moves of the opponent</a:t>
            </a:r>
          </a:p>
          <a:p>
            <a:pPr>
              <a:spcBef>
                <a:spcPts val="600"/>
              </a:spcBef>
            </a:pPr>
            <a:r>
              <a:rPr lang="en-GB" b="1" dirty="0"/>
              <a:t>Business perspective </a:t>
            </a:r>
            <a:r>
              <a:rPr lang="en-GB" dirty="0"/>
              <a:t>(Mintzberg, 1978):</a:t>
            </a:r>
          </a:p>
          <a:p>
            <a:pPr lvl="1">
              <a:spcBef>
                <a:spcPts val="600"/>
              </a:spcBef>
            </a:pPr>
            <a:r>
              <a:rPr lang="en-GB" dirty="0"/>
              <a:t>Formalised process → determines goals &amp; means to position companies successfully against competitors</a:t>
            </a:r>
          </a:p>
          <a:p>
            <a:pPr lvl="1">
              <a:spcBef>
                <a:spcPts val="600"/>
              </a:spcBef>
            </a:pPr>
            <a:endParaRPr lang="en-GB" sz="900" b="1" dirty="0">
              <a:solidFill>
                <a:srgbClr val="E37823"/>
              </a:solidFill>
            </a:endParaRPr>
          </a:p>
          <a:p>
            <a:pPr marL="0" indent="0">
              <a:spcBef>
                <a:spcPts val="600"/>
              </a:spcBef>
              <a:buNone/>
            </a:pPr>
            <a:r>
              <a:rPr lang="en-GB" b="1" dirty="0">
                <a:solidFill>
                  <a:srgbClr val="E37823"/>
                </a:solidFill>
              </a:rPr>
              <a:t>→ rational approach to identify &amp; pursue goals</a:t>
            </a:r>
          </a:p>
        </p:txBody>
      </p:sp>
      <p:sp>
        <p:nvSpPr>
          <p:cNvPr id="5" name="Datumsplatzhalter 4">
            <a:extLst>
              <a:ext uri="{FF2B5EF4-FFF2-40B4-BE49-F238E27FC236}">
                <a16:creationId xmlns:a16="http://schemas.microsoft.com/office/drawing/2014/main" id="{83584D7E-0FCE-FC0F-5184-6AC3D2EF163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01A6B83-BE9C-C656-7D2E-AEA6C782BBC3}"/>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502735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16A165-C925-F085-C907-884A970F0C1F}"/>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04836358-A874-3B7C-7E55-E5FA61B41647}"/>
              </a:ext>
            </a:extLst>
          </p:cNvPr>
          <p:cNvSpPr>
            <a:spLocks noGrp="1"/>
          </p:cNvSpPr>
          <p:nvPr>
            <p:ph type="title"/>
          </p:nvPr>
        </p:nvSpPr>
        <p:spPr>
          <a:xfrm>
            <a:off x="695324" y="549000"/>
            <a:ext cx="9360675" cy="792000"/>
          </a:xfrm>
        </p:spPr>
        <p:txBody>
          <a:bodyPr/>
          <a:lstStyle/>
          <a:p>
            <a:r>
              <a:rPr lang="en-GB" dirty="0"/>
              <a:t>What Strategies do</a:t>
            </a:r>
          </a:p>
        </p:txBody>
      </p:sp>
      <p:sp>
        <p:nvSpPr>
          <p:cNvPr id="9" name="Inhaltsplatzhalter 8">
            <a:extLst>
              <a:ext uri="{FF2B5EF4-FFF2-40B4-BE49-F238E27FC236}">
                <a16:creationId xmlns:a16="http://schemas.microsoft.com/office/drawing/2014/main" id="{2B1A0E8C-4ED5-B482-D9BE-20C617B63336}"/>
              </a:ext>
            </a:extLst>
          </p:cNvPr>
          <p:cNvSpPr>
            <a:spLocks noGrp="1"/>
          </p:cNvSpPr>
          <p:nvPr>
            <p:ph sz="half" idx="1"/>
          </p:nvPr>
        </p:nvSpPr>
        <p:spPr>
          <a:xfrm>
            <a:off x="695325" y="1845000"/>
            <a:ext cx="5616575" cy="4320000"/>
          </a:xfrm>
        </p:spPr>
        <p:txBody>
          <a:bodyPr anchor="t"/>
          <a:lstStyle/>
          <a:p>
            <a:pPr>
              <a:spcAft>
                <a:spcPts val="1000"/>
              </a:spcAft>
            </a:pPr>
            <a:r>
              <a:rPr lang="en-GB" b="1" dirty="0"/>
              <a:t>Organise &amp; simplify "processes":</a:t>
            </a:r>
          </a:p>
          <a:p>
            <a:pPr marL="914400" lvl="1" indent="-457200">
              <a:spcAft>
                <a:spcPts val="1000"/>
              </a:spcAft>
              <a:buFont typeface="+mj-lt"/>
              <a:buAutoNum type="alphaLcPeriod"/>
            </a:pPr>
            <a:r>
              <a:rPr lang="en-GB" dirty="0"/>
              <a:t>Reduction of </a:t>
            </a:r>
            <a:r>
              <a:rPr lang="en-GB" b="1" dirty="0"/>
              <a:t>complexity</a:t>
            </a:r>
            <a:r>
              <a:rPr lang="en-GB" dirty="0"/>
              <a:t> </a:t>
            </a:r>
            <a:br>
              <a:rPr lang="en-GB" dirty="0"/>
            </a:br>
            <a:r>
              <a:rPr lang="en-GB" dirty="0"/>
              <a:t>👉 consistent behaviour</a:t>
            </a:r>
          </a:p>
          <a:p>
            <a:pPr marL="914400" lvl="1" indent="-457200">
              <a:spcAft>
                <a:spcPts val="1000"/>
              </a:spcAft>
              <a:buFont typeface="+mj-lt"/>
              <a:buAutoNum type="alphaLcPeriod"/>
            </a:pPr>
            <a:r>
              <a:rPr lang="en-GB" dirty="0"/>
              <a:t>Set </a:t>
            </a:r>
            <a:r>
              <a:rPr lang="en-GB" b="1" dirty="0"/>
              <a:t>priorities</a:t>
            </a:r>
            <a:br>
              <a:rPr lang="en-GB" dirty="0"/>
            </a:br>
            <a:r>
              <a:rPr lang="en-GB" dirty="0"/>
              <a:t>👉 "Why?"</a:t>
            </a:r>
          </a:p>
          <a:p>
            <a:pPr marL="914400" lvl="1" indent="-457200">
              <a:spcAft>
                <a:spcPts val="1000"/>
              </a:spcAft>
              <a:buFont typeface="+mj-lt"/>
              <a:buAutoNum type="alphaLcPeriod"/>
            </a:pPr>
            <a:r>
              <a:rPr lang="en-GB" dirty="0"/>
              <a:t>Provide </a:t>
            </a:r>
            <a:r>
              <a:rPr lang="en-GB" b="1" dirty="0"/>
              <a:t>points of reference </a:t>
            </a:r>
            <a:br>
              <a:rPr lang="en-GB" dirty="0"/>
            </a:br>
            <a:r>
              <a:rPr lang="en-GB" dirty="0"/>
              <a:t>👉 Orientation (= alignment) </a:t>
            </a:r>
            <a:br>
              <a:rPr lang="en-GB" dirty="0"/>
            </a:br>
            <a:r>
              <a:rPr lang="en-GB" dirty="0"/>
              <a:t>       for stakeholders</a:t>
            </a:r>
          </a:p>
        </p:txBody>
      </p:sp>
      <p:sp>
        <p:nvSpPr>
          <p:cNvPr id="10" name="Inhaltsplatzhalter 9">
            <a:extLst>
              <a:ext uri="{FF2B5EF4-FFF2-40B4-BE49-F238E27FC236}">
                <a16:creationId xmlns:a16="http://schemas.microsoft.com/office/drawing/2014/main" id="{4E3C2857-DA66-8817-3FB6-1F311A4E5B70}"/>
              </a:ext>
            </a:extLst>
          </p:cNvPr>
          <p:cNvSpPr>
            <a:spLocks noGrp="1"/>
          </p:cNvSpPr>
          <p:nvPr>
            <p:ph sz="half" idx="2"/>
          </p:nvPr>
        </p:nvSpPr>
        <p:spPr>
          <a:xfrm>
            <a:off x="6815225" y="1845000"/>
            <a:ext cx="5184775" cy="4320000"/>
          </a:xfrm>
        </p:spPr>
        <p:txBody>
          <a:bodyPr anchor="t"/>
          <a:lstStyle/>
          <a:p>
            <a:pPr>
              <a:spcAft>
                <a:spcPts val="800"/>
              </a:spcAft>
            </a:pPr>
            <a:r>
              <a:rPr lang="en-GB" b="1" dirty="0"/>
              <a:t>Materialise themselves in:</a:t>
            </a:r>
          </a:p>
          <a:p>
            <a:pPr lvl="1">
              <a:spcAft>
                <a:spcPts val="800"/>
              </a:spcAft>
            </a:pPr>
            <a:r>
              <a:rPr lang="en-GB" dirty="0"/>
              <a:t>Mission statements</a:t>
            </a:r>
          </a:p>
          <a:p>
            <a:pPr lvl="1">
              <a:spcAft>
                <a:spcPts val="800"/>
              </a:spcAft>
            </a:pPr>
            <a:r>
              <a:rPr lang="en-GB" dirty="0"/>
              <a:t>Goals</a:t>
            </a:r>
          </a:p>
          <a:p>
            <a:pPr lvl="1">
              <a:spcAft>
                <a:spcPts val="800"/>
              </a:spcAft>
            </a:pPr>
            <a:r>
              <a:rPr lang="en-GB" dirty="0"/>
              <a:t>Programmes &amp; plans</a:t>
            </a:r>
          </a:p>
          <a:p>
            <a:pPr lvl="1">
              <a:spcAft>
                <a:spcPts val="800"/>
              </a:spcAft>
            </a:pPr>
            <a:r>
              <a:rPr lang="en-GB" dirty="0"/>
              <a:t>Projects</a:t>
            </a:r>
          </a:p>
          <a:p>
            <a:pPr lvl="1">
              <a:spcAft>
                <a:spcPts val="800"/>
              </a:spcAft>
            </a:pPr>
            <a:r>
              <a:rPr lang="en-GB" dirty="0"/>
              <a:t>Artefacts</a:t>
            </a:r>
          </a:p>
          <a:p>
            <a:pPr lvl="1">
              <a:spcAft>
                <a:spcPts val="800"/>
              </a:spcAft>
            </a:pPr>
            <a:r>
              <a:rPr lang="en-GB" dirty="0"/>
              <a:t>Actions</a:t>
            </a:r>
          </a:p>
        </p:txBody>
      </p:sp>
      <p:sp>
        <p:nvSpPr>
          <p:cNvPr id="5" name="Datumsplatzhalter 4">
            <a:extLst>
              <a:ext uri="{FF2B5EF4-FFF2-40B4-BE49-F238E27FC236}">
                <a16:creationId xmlns:a16="http://schemas.microsoft.com/office/drawing/2014/main" id="{1511353A-B0AC-A27E-F9BC-B3B024DDAB9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04F4431-126F-2FAD-A775-8BDDE3FDFE9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6106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4" y="1413001"/>
            <a:ext cx="6984675" cy="4751262"/>
          </a:xfrm>
        </p:spPr>
        <p:txBody>
          <a:bodyPr/>
          <a:lstStyle/>
          <a:p>
            <a:r>
              <a:rPr lang="en-GB" b="1"/>
              <a:t>Recap: Where is the problem?</a:t>
            </a:r>
          </a:p>
          <a:p>
            <a:r>
              <a:rPr lang="en-GB" b="1"/>
              <a:t>Managing our way out</a:t>
            </a:r>
          </a:p>
          <a:p>
            <a:r>
              <a:rPr lang="en-GB" b="1"/>
              <a:t>Defining Environmental Management</a:t>
            </a:r>
          </a:p>
          <a:p>
            <a:r>
              <a:rPr lang="en-GB" b="1"/>
              <a:t>Defining Sustainability Management</a:t>
            </a:r>
          </a:p>
          <a:p>
            <a:r>
              <a:rPr lang="en-GB" b="1"/>
              <a:t>Synthesis: Sus or Enviro - or both?</a:t>
            </a:r>
            <a:endParaRPr lang="en-GB" b="1" dirty="0"/>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9624000" y="6381000"/>
            <a:ext cx="2448000" cy="189604"/>
          </a:xfrm>
          <a:prstGeom prst="rect">
            <a:avLst/>
          </a:prstGeom>
          <a:noFill/>
        </p:spPr>
        <p:txBody>
          <a:bodyPr wrap="square" lIns="0" tIns="0" rIns="0" bIns="0" rtlCol="0">
            <a:spAutoFit/>
          </a:bodyPr>
          <a:lstStyle/>
          <a:p>
            <a:pPr algn="r">
              <a:lnSpc>
                <a:spcPct val="120000"/>
              </a:lnSpc>
              <a:spcBef>
                <a:spcPts val="800"/>
              </a:spcBef>
            </a:pPr>
            <a:r>
              <a:rPr lang="en-GB" sz="1100" dirty="0">
                <a:solidFill>
                  <a:schemeClr val="bg1">
                    <a:lumMod val="50000"/>
                  </a:schemeClr>
                </a:solidFill>
              </a:rPr>
              <a:t>(Thomson, 1916, PD)</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a:xfrm>
            <a:off x="695325" y="6439500"/>
            <a:ext cx="5688000" cy="144000"/>
          </a:xfrm>
        </p:spPr>
        <p:txBody>
          <a:bodyPr/>
          <a:lstStyle/>
          <a:p>
            <a:r>
              <a:rPr lang="en-GB" dirty="0"/>
              <a:t>KMH / SEM</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447C5-82BB-15EA-4931-0C457508F3F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387F72-E257-83C7-52B3-CDE0AC73C94A}"/>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CBAB2FCE-5012-0F9D-23B3-31CF8527D5ED}"/>
              </a:ext>
            </a:extLst>
          </p:cNvPr>
          <p:cNvSpPr>
            <a:spLocks noGrp="1"/>
          </p:cNvSpPr>
          <p:nvPr>
            <p:ph type="title"/>
          </p:nvPr>
        </p:nvSpPr>
        <p:spPr>
          <a:xfrm>
            <a:off x="695326" y="549000"/>
            <a:ext cx="3168674" cy="792000"/>
          </a:xfrm>
        </p:spPr>
        <p:txBody>
          <a:bodyPr/>
          <a:lstStyle/>
          <a:p>
            <a:r>
              <a:rPr lang="en-GB" dirty="0"/>
              <a:t>What Strategies do in Action I</a:t>
            </a:r>
          </a:p>
        </p:txBody>
      </p:sp>
      <p:sp>
        <p:nvSpPr>
          <p:cNvPr id="5" name="Datumsplatzhalter 4">
            <a:extLst>
              <a:ext uri="{FF2B5EF4-FFF2-40B4-BE49-F238E27FC236}">
                <a16:creationId xmlns:a16="http://schemas.microsoft.com/office/drawing/2014/main" id="{F10092A2-594E-15FE-EFCA-8FD7AE0D8AA7}"/>
              </a:ext>
            </a:extLst>
          </p:cNvPr>
          <p:cNvSpPr>
            <a:spLocks noGrp="1"/>
          </p:cNvSpPr>
          <p:nvPr>
            <p:ph type="dt" sz="half" idx="10"/>
          </p:nvPr>
        </p:nvSpPr>
        <p:spPr/>
        <p:txBody>
          <a:bodyPr/>
          <a:lstStyle/>
          <a:p>
            <a:r>
              <a:rPr lang="en-GB" dirty="0"/>
              <a:t>(IMC Krems, 2025; UN, 2015:2)</a:t>
            </a:r>
          </a:p>
        </p:txBody>
      </p:sp>
      <p:sp>
        <p:nvSpPr>
          <p:cNvPr id="6" name="Fußzeilenplatzhalter 5">
            <a:extLst>
              <a:ext uri="{FF2B5EF4-FFF2-40B4-BE49-F238E27FC236}">
                <a16:creationId xmlns:a16="http://schemas.microsoft.com/office/drawing/2014/main" id="{E9D6DC40-0474-359A-D499-44E3C596315A}"/>
              </a:ext>
            </a:extLst>
          </p:cNvPr>
          <p:cNvSpPr>
            <a:spLocks noGrp="1"/>
          </p:cNvSpPr>
          <p:nvPr>
            <p:ph type="ftr" sz="quarter" idx="11"/>
          </p:nvPr>
        </p:nvSpPr>
        <p:spPr/>
        <p:txBody>
          <a:bodyPr/>
          <a:lstStyle/>
          <a:p>
            <a:r>
              <a:rPr lang="en-GB" dirty="0"/>
              <a:t>KMH / SEM</a:t>
            </a:r>
          </a:p>
        </p:txBody>
      </p:sp>
      <p:pic>
        <p:nvPicPr>
          <p:cNvPr id="11" name="Content Placeholder 10">
            <a:hlinkClick r:id="rId2"/>
            <a:extLst>
              <a:ext uri="{FF2B5EF4-FFF2-40B4-BE49-F238E27FC236}">
                <a16:creationId xmlns:a16="http://schemas.microsoft.com/office/drawing/2014/main" id="{AAE24F4B-AE7B-0740-6632-72401C3D3200}"/>
              </a:ext>
            </a:extLst>
          </p:cNvPr>
          <p:cNvPicPr>
            <a:picLocks noGrp="1" noChangeAspect="1"/>
          </p:cNvPicPr>
          <p:nvPr>
            <p:ph idx="1"/>
          </p:nvPr>
        </p:nvPicPr>
        <p:blipFill>
          <a:blip r:embed="rId3"/>
          <a:stretch>
            <a:fillRect/>
          </a:stretch>
        </p:blipFill>
        <p:spPr>
          <a:xfrm>
            <a:off x="5088000" y="405000"/>
            <a:ext cx="5112675" cy="5824127"/>
          </a:xfrm>
        </p:spPr>
      </p:pic>
      <p:pic>
        <p:nvPicPr>
          <p:cNvPr id="13" name="Picture 12">
            <a:hlinkClick r:id="rId4"/>
            <a:extLst>
              <a:ext uri="{FF2B5EF4-FFF2-40B4-BE49-F238E27FC236}">
                <a16:creationId xmlns:a16="http://schemas.microsoft.com/office/drawing/2014/main" id="{E722F81B-964D-4535-6987-F6C7DB5000F6}"/>
              </a:ext>
            </a:extLst>
          </p:cNvPr>
          <p:cNvPicPr>
            <a:picLocks noChangeAspect="1"/>
          </p:cNvPicPr>
          <p:nvPr/>
        </p:nvPicPr>
        <p:blipFill>
          <a:blip r:embed="rId5"/>
          <a:stretch>
            <a:fillRect/>
          </a:stretch>
        </p:blipFill>
        <p:spPr>
          <a:xfrm>
            <a:off x="695324" y="2493000"/>
            <a:ext cx="3821646" cy="2419207"/>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950839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626A0-85C8-AE14-59B7-4EF4FF8A280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EDCC3CE-D6B3-8AC2-659B-0C540B965378}"/>
              </a:ext>
            </a:extLst>
          </p:cNvPr>
          <p:cNvSpPr>
            <a:spLocks noGrp="1"/>
          </p:cNvSpPr>
          <p:nvPr>
            <p:ph type="sldNum" sz="quarter" idx="12"/>
          </p:nvPr>
        </p:nvSpPr>
        <p:spPr/>
        <p:txBody>
          <a:bodyPr/>
          <a:lstStyle/>
          <a:p>
            <a:fld id="{D836C0FE-70CA-4950-82D6-CF602CC2B770}" type="slidenum">
              <a:rPr lang="en-GB" smtClean="0"/>
              <a:t>21</a:t>
            </a:fld>
            <a:endParaRPr lang="en-GB" dirty="0"/>
          </a:p>
        </p:txBody>
      </p:sp>
      <p:sp>
        <p:nvSpPr>
          <p:cNvPr id="3" name="Titel 2">
            <a:extLst>
              <a:ext uri="{FF2B5EF4-FFF2-40B4-BE49-F238E27FC236}">
                <a16:creationId xmlns:a16="http://schemas.microsoft.com/office/drawing/2014/main" id="{EA42F828-C4EF-5C7D-D185-AC76EE39FBD6}"/>
              </a:ext>
            </a:extLst>
          </p:cNvPr>
          <p:cNvSpPr>
            <a:spLocks noGrp="1"/>
          </p:cNvSpPr>
          <p:nvPr>
            <p:ph type="title"/>
          </p:nvPr>
        </p:nvSpPr>
        <p:spPr>
          <a:xfrm>
            <a:off x="695324" y="549000"/>
            <a:ext cx="9360675" cy="792000"/>
          </a:xfrm>
        </p:spPr>
        <p:txBody>
          <a:bodyPr/>
          <a:lstStyle/>
          <a:p>
            <a:r>
              <a:rPr lang="en-GB" dirty="0"/>
              <a:t>What Strategies do in Action II</a:t>
            </a:r>
          </a:p>
        </p:txBody>
      </p:sp>
      <p:sp>
        <p:nvSpPr>
          <p:cNvPr id="9" name="Inhaltsplatzhalter 8">
            <a:extLst>
              <a:ext uri="{FF2B5EF4-FFF2-40B4-BE49-F238E27FC236}">
                <a16:creationId xmlns:a16="http://schemas.microsoft.com/office/drawing/2014/main" id="{C9411F19-2AB3-5219-E59A-399103AC8B95}"/>
              </a:ext>
            </a:extLst>
          </p:cNvPr>
          <p:cNvSpPr>
            <a:spLocks noGrp="1"/>
          </p:cNvSpPr>
          <p:nvPr>
            <p:ph sz="half" idx="1"/>
          </p:nvPr>
        </p:nvSpPr>
        <p:spPr>
          <a:xfrm>
            <a:off x="695325" y="1413000"/>
            <a:ext cx="4752675" cy="4320000"/>
          </a:xfrm>
        </p:spPr>
        <p:txBody>
          <a:bodyPr anchor="t">
            <a:normAutofit fontScale="92500" lnSpcReduction="10000"/>
          </a:bodyPr>
          <a:lstStyle/>
          <a:p>
            <a:pPr>
              <a:spcAft>
                <a:spcPts val="1000"/>
              </a:spcAft>
            </a:pPr>
            <a:r>
              <a:rPr lang="en-GB" b="1" dirty="0"/>
              <a:t>Organise &amp; simplify "processes“ </a:t>
            </a:r>
            <a:br>
              <a:rPr lang="en-GB" b="1" dirty="0"/>
            </a:br>
            <a:r>
              <a:rPr lang="en-GB" b="1" dirty="0"/>
              <a:t>Patagonia-style: </a:t>
            </a:r>
            <a:br>
              <a:rPr lang="en-GB" b="1" dirty="0"/>
            </a:br>
            <a:r>
              <a:rPr lang="en-GB" b="1" dirty="0"/>
              <a:t>Earth is our only shareholder</a:t>
            </a:r>
          </a:p>
          <a:p>
            <a:pPr>
              <a:spcAft>
                <a:spcPts val="1000"/>
              </a:spcAft>
            </a:pPr>
            <a:endParaRPr lang="en-GB" b="1" dirty="0"/>
          </a:p>
          <a:p>
            <a:pPr>
              <a:spcAft>
                <a:spcPts val="1000"/>
              </a:spcAft>
            </a:pPr>
            <a:endParaRPr lang="en-GB" b="1" dirty="0"/>
          </a:p>
          <a:p>
            <a:pPr>
              <a:spcAft>
                <a:spcPts val="1000"/>
              </a:spcAft>
            </a:pPr>
            <a:endParaRPr lang="en-GB" b="1" dirty="0"/>
          </a:p>
          <a:p>
            <a:pPr marL="914400" lvl="1" indent="-457200">
              <a:spcAft>
                <a:spcPts val="1000"/>
              </a:spcAft>
              <a:buFont typeface="+mj-lt"/>
              <a:buAutoNum type="alphaLcPeriod"/>
            </a:pPr>
            <a:r>
              <a:rPr lang="en-GB" dirty="0"/>
              <a:t>Reduction of </a:t>
            </a:r>
            <a:r>
              <a:rPr lang="en-GB" b="1" dirty="0"/>
              <a:t>complexity</a:t>
            </a:r>
            <a:r>
              <a:rPr lang="en-GB" dirty="0"/>
              <a:t> </a:t>
            </a:r>
          </a:p>
          <a:p>
            <a:pPr marL="914400" lvl="1" indent="-457200">
              <a:spcAft>
                <a:spcPts val="1000"/>
              </a:spcAft>
              <a:buFont typeface="+mj-lt"/>
              <a:buAutoNum type="alphaLcPeriod"/>
            </a:pPr>
            <a:r>
              <a:rPr lang="en-GB" dirty="0"/>
              <a:t>Set </a:t>
            </a:r>
            <a:r>
              <a:rPr lang="en-GB" b="1" dirty="0"/>
              <a:t>priorities</a:t>
            </a:r>
          </a:p>
          <a:p>
            <a:pPr marL="914400" lvl="1" indent="-457200">
              <a:spcAft>
                <a:spcPts val="1000"/>
              </a:spcAft>
              <a:buFont typeface="+mj-lt"/>
              <a:buAutoNum type="alphaLcPeriod"/>
            </a:pPr>
            <a:r>
              <a:rPr lang="en-GB" dirty="0"/>
              <a:t>Provide </a:t>
            </a:r>
            <a:r>
              <a:rPr lang="en-GB" b="1" dirty="0"/>
              <a:t>points of reference </a:t>
            </a:r>
            <a:endParaRPr lang="en-GB" dirty="0"/>
          </a:p>
        </p:txBody>
      </p:sp>
      <p:sp>
        <p:nvSpPr>
          <p:cNvPr id="10" name="Inhaltsplatzhalter 9">
            <a:extLst>
              <a:ext uri="{FF2B5EF4-FFF2-40B4-BE49-F238E27FC236}">
                <a16:creationId xmlns:a16="http://schemas.microsoft.com/office/drawing/2014/main" id="{DF367F93-42A9-C290-AC36-04D41ACA2B32}"/>
              </a:ext>
            </a:extLst>
          </p:cNvPr>
          <p:cNvSpPr>
            <a:spLocks noGrp="1"/>
          </p:cNvSpPr>
          <p:nvPr>
            <p:ph sz="half" idx="2"/>
          </p:nvPr>
        </p:nvSpPr>
        <p:spPr>
          <a:xfrm>
            <a:off x="5520001" y="1413000"/>
            <a:ext cx="6480000" cy="4320000"/>
          </a:xfrm>
        </p:spPr>
        <p:txBody>
          <a:bodyPr anchor="t">
            <a:normAutofit fontScale="92500" lnSpcReduction="10000"/>
          </a:bodyPr>
          <a:lstStyle/>
          <a:p>
            <a:pPr>
              <a:spcAft>
                <a:spcPts val="800"/>
              </a:spcAft>
            </a:pPr>
            <a:r>
              <a:rPr lang="en-GB" b="1" dirty="0"/>
              <a:t>Materialise themselves in:</a:t>
            </a:r>
          </a:p>
          <a:p>
            <a:pPr lvl="1">
              <a:spcAft>
                <a:spcPts val="800"/>
              </a:spcAft>
            </a:pPr>
            <a:r>
              <a:rPr lang="en-GB" dirty="0"/>
              <a:t>Mission statements</a:t>
            </a:r>
            <a:r>
              <a:rPr lang="en-GB"/>
              <a:t>: </a:t>
            </a:r>
            <a:r>
              <a:rPr lang="en-GB" b="0" i="0">
                <a:solidFill>
                  <a:srgbClr val="000000"/>
                </a:solidFill>
                <a:effectLst/>
                <a:latin typeface="var(--pata-font-serif)"/>
                <a:hlinkClick r:id="rId2"/>
              </a:rPr>
              <a:t>A Letter from Yvon Chouinard</a:t>
            </a:r>
            <a:endParaRPr lang="en-GB" b="0" i="0">
              <a:solidFill>
                <a:srgbClr val="000000"/>
              </a:solidFill>
              <a:effectLst/>
              <a:latin typeface="var(--pata-font-serif)"/>
            </a:endParaRPr>
          </a:p>
          <a:p>
            <a:pPr lvl="1">
              <a:spcAft>
                <a:spcPts val="800"/>
              </a:spcAft>
            </a:pPr>
            <a:r>
              <a:rPr lang="en-GB"/>
              <a:t>Goals</a:t>
            </a:r>
            <a:endParaRPr lang="en-GB" dirty="0"/>
          </a:p>
          <a:p>
            <a:pPr lvl="1">
              <a:spcAft>
                <a:spcPts val="800"/>
              </a:spcAft>
            </a:pPr>
            <a:r>
              <a:rPr lang="en-GB" dirty="0"/>
              <a:t>Programmes &amp; plans</a:t>
            </a:r>
          </a:p>
          <a:p>
            <a:pPr lvl="1">
              <a:spcAft>
                <a:spcPts val="800"/>
              </a:spcAft>
            </a:pPr>
            <a:r>
              <a:rPr lang="en-GB" dirty="0"/>
              <a:t>Projects</a:t>
            </a:r>
          </a:p>
          <a:p>
            <a:pPr lvl="1">
              <a:spcAft>
                <a:spcPts val="800"/>
              </a:spcAft>
            </a:pPr>
            <a:r>
              <a:rPr lang="en-GB" dirty="0"/>
              <a:t>Artefacts</a:t>
            </a:r>
          </a:p>
          <a:p>
            <a:pPr lvl="1">
              <a:spcAft>
                <a:spcPts val="800"/>
              </a:spcAft>
            </a:pPr>
            <a:r>
              <a:rPr lang="en-GB" dirty="0"/>
              <a:t>Actions</a:t>
            </a:r>
          </a:p>
        </p:txBody>
      </p:sp>
      <p:sp>
        <p:nvSpPr>
          <p:cNvPr id="5" name="Datumsplatzhalter 4">
            <a:extLst>
              <a:ext uri="{FF2B5EF4-FFF2-40B4-BE49-F238E27FC236}">
                <a16:creationId xmlns:a16="http://schemas.microsoft.com/office/drawing/2014/main" id="{8A2DE6C9-0DB8-F7AF-91E1-C2DE8D9807CD}"/>
              </a:ext>
            </a:extLst>
          </p:cNvPr>
          <p:cNvSpPr>
            <a:spLocks noGrp="1"/>
          </p:cNvSpPr>
          <p:nvPr>
            <p:ph type="dt" sz="half" idx="10"/>
          </p:nvPr>
        </p:nvSpPr>
        <p:spPr>
          <a:xfrm>
            <a:off x="6024000" y="6439500"/>
            <a:ext cx="3672000" cy="144000"/>
          </a:xfrm>
        </p:spPr>
        <p:txBody>
          <a:bodyPr/>
          <a:lstStyle/>
          <a:p>
            <a:pPr algn="l"/>
            <a:r>
              <a:rPr lang="en-GB" dirty="0"/>
              <a:t>(Patagonia, 2024; Fast Company, 2024)</a:t>
            </a:r>
          </a:p>
        </p:txBody>
      </p:sp>
      <p:sp>
        <p:nvSpPr>
          <p:cNvPr id="6" name="Fußzeilenplatzhalter 5">
            <a:extLst>
              <a:ext uri="{FF2B5EF4-FFF2-40B4-BE49-F238E27FC236}">
                <a16:creationId xmlns:a16="http://schemas.microsoft.com/office/drawing/2014/main" id="{A7003058-05F8-F3B4-BD63-E8A8D3EA78F1}"/>
              </a:ext>
            </a:extLst>
          </p:cNvPr>
          <p:cNvSpPr>
            <a:spLocks noGrp="1"/>
          </p:cNvSpPr>
          <p:nvPr>
            <p:ph type="ftr" sz="quarter" idx="11"/>
          </p:nvPr>
        </p:nvSpPr>
        <p:spPr/>
        <p:txBody>
          <a:bodyPr/>
          <a:lstStyle/>
          <a:p>
            <a:r>
              <a:rPr lang="en-GB" dirty="0"/>
              <a:t>KMH / SEM</a:t>
            </a:r>
          </a:p>
        </p:txBody>
      </p:sp>
      <p:pic>
        <p:nvPicPr>
          <p:cNvPr id="4" name="Inhaltsplatzhalter 7">
            <a:hlinkClick r:id="rId3"/>
            <a:extLst>
              <a:ext uri="{FF2B5EF4-FFF2-40B4-BE49-F238E27FC236}">
                <a16:creationId xmlns:a16="http://schemas.microsoft.com/office/drawing/2014/main" id="{D7A87764-EFAA-A4EB-A149-238B8E7D901E}"/>
              </a:ext>
            </a:extLst>
          </p:cNvPr>
          <p:cNvPicPr>
            <a:picLocks noChangeAspect="1"/>
          </p:cNvPicPr>
          <p:nvPr/>
        </p:nvPicPr>
        <p:blipFill>
          <a:blip r:embed="rId4"/>
          <a:stretch>
            <a:fillRect/>
          </a:stretch>
        </p:blipFill>
        <p:spPr bwMode="gray">
          <a:xfrm>
            <a:off x="1208201" y="2618340"/>
            <a:ext cx="2520000" cy="1433287"/>
          </a:xfrm>
          <a:prstGeom prst="rect">
            <a:avLst/>
          </a:prstGeom>
        </p:spPr>
      </p:pic>
      <p:pic>
        <p:nvPicPr>
          <p:cNvPr id="8" name="Grafik 7">
            <a:hlinkClick r:id="rId5"/>
            <a:extLst>
              <a:ext uri="{FF2B5EF4-FFF2-40B4-BE49-F238E27FC236}">
                <a16:creationId xmlns:a16="http://schemas.microsoft.com/office/drawing/2014/main" id="{9187CF6E-F577-A0C8-C135-3CDDFF6A8A84}"/>
              </a:ext>
            </a:extLst>
          </p:cNvPr>
          <p:cNvPicPr>
            <a:picLocks noChangeAspect="1"/>
          </p:cNvPicPr>
          <p:nvPr/>
        </p:nvPicPr>
        <p:blipFill>
          <a:blip r:embed="rId6"/>
          <a:srcRect l="8781" t="12205" r="6033" b="8005"/>
          <a:stretch/>
        </p:blipFill>
        <p:spPr>
          <a:xfrm>
            <a:off x="9192000" y="2421000"/>
            <a:ext cx="1350948" cy="1656000"/>
          </a:xfrm>
          <a:prstGeom prst="rect">
            <a:avLst/>
          </a:prstGeom>
        </p:spPr>
      </p:pic>
      <p:sp>
        <p:nvSpPr>
          <p:cNvPr id="11" name="Geschweifte Klammer rechts 10">
            <a:extLst>
              <a:ext uri="{FF2B5EF4-FFF2-40B4-BE49-F238E27FC236}">
                <a16:creationId xmlns:a16="http://schemas.microsoft.com/office/drawing/2014/main" id="{71B67DF8-D4CD-7372-6153-340C994E8BF4}"/>
              </a:ext>
            </a:extLst>
          </p:cNvPr>
          <p:cNvSpPr/>
          <p:nvPr/>
        </p:nvSpPr>
        <p:spPr>
          <a:xfrm>
            <a:off x="8580000" y="2542140"/>
            <a:ext cx="432000" cy="1174860"/>
          </a:xfrm>
          <a:prstGeom prst="rightBrace">
            <a:avLst>
              <a:gd name="adj1" fmla="val 32587"/>
              <a:gd name="adj2" fmla="val 50000"/>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3" name="Grafik 12">
            <a:hlinkClick r:id="rId7"/>
            <a:extLst>
              <a:ext uri="{FF2B5EF4-FFF2-40B4-BE49-F238E27FC236}">
                <a16:creationId xmlns:a16="http://schemas.microsoft.com/office/drawing/2014/main" id="{FC45796A-9C98-699A-C0D0-A14C843B1CC4}"/>
              </a:ext>
            </a:extLst>
          </p:cNvPr>
          <p:cNvPicPr>
            <a:picLocks noChangeAspect="1"/>
          </p:cNvPicPr>
          <p:nvPr/>
        </p:nvPicPr>
        <p:blipFill>
          <a:blip r:embed="rId8"/>
          <a:stretch>
            <a:fillRect/>
          </a:stretch>
        </p:blipFill>
        <p:spPr>
          <a:xfrm>
            <a:off x="8224100" y="4437000"/>
            <a:ext cx="2047900" cy="1818394"/>
          </a:xfrm>
          <a:prstGeom prst="rect">
            <a:avLst/>
          </a:prstGeom>
        </p:spPr>
      </p:pic>
      <p:sp>
        <p:nvSpPr>
          <p:cNvPr id="14" name="Geschweifte Klammer rechts 13">
            <a:extLst>
              <a:ext uri="{FF2B5EF4-FFF2-40B4-BE49-F238E27FC236}">
                <a16:creationId xmlns:a16="http://schemas.microsoft.com/office/drawing/2014/main" id="{C5078158-8565-311A-5B5C-BD1216C6E029}"/>
              </a:ext>
            </a:extLst>
          </p:cNvPr>
          <p:cNvSpPr/>
          <p:nvPr/>
        </p:nvSpPr>
        <p:spPr>
          <a:xfrm rot="2056641">
            <a:off x="7518947" y="3639273"/>
            <a:ext cx="432000" cy="1466809"/>
          </a:xfrm>
          <a:prstGeom prst="rightBrace">
            <a:avLst>
              <a:gd name="adj1" fmla="val 32587"/>
              <a:gd name="adj2" fmla="val 50000"/>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973235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1F82C-44BA-9E90-A16B-C98D74198DC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6875462-8AF8-9223-E5EF-FC372D3D2A86}"/>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3" name="Titel 2">
            <a:extLst>
              <a:ext uri="{FF2B5EF4-FFF2-40B4-BE49-F238E27FC236}">
                <a16:creationId xmlns:a16="http://schemas.microsoft.com/office/drawing/2014/main" id="{DC51A09C-6E95-75F4-3142-10B0A4B2BC4F}"/>
              </a:ext>
            </a:extLst>
          </p:cNvPr>
          <p:cNvSpPr>
            <a:spLocks noGrp="1"/>
          </p:cNvSpPr>
          <p:nvPr>
            <p:ph type="title"/>
          </p:nvPr>
        </p:nvSpPr>
        <p:spPr/>
        <p:txBody>
          <a:bodyPr/>
          <a:lstStyle/>
          <a:p>
            <a:r>
              <a:rPr lang="en-GB" dirty="0"/>
              <a:t>Reviewing our Sustainability &amp; Circularity Pledges</a:t>
            </a:r>
          </a:p>
        </p:txBody>
      </p:sp>
      <p:sp>
        <p:nvSpPr>
          <p:cNvPr id="5" name="Datumsplatzhalter 4">
            <a:extLst>
              <a:ext uri="{FF2B5EF4-FFF2-40B4-BE49-F238E27FC236}">
                <a16:creationId xmlns:a16="http://schemas.microsoft.com/office/drawing/2014/main" id="{ED071128-2A74-3C04-3149-61BA2BA2575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414683C-FB47-E96B-3D58-DB78C20A5B91}"/>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3E9A4804-56B0-52E1-9B12-AAD3E73F7B26}"/>
              </a:ext>
            </a:extLst>
          </p:cNvPr>
          <p:cNvSpPr>
            <a:spLocks noGrp="1"/>
          </p:cNvSpPr>
          <p:nvPr>
            <p:ph idx="1"/>
          </p:nvPr>
        </p:nvSpPr>
        <p:spPr/>
        <p:txBody>
          <a:bodyPr/>
          <a:lstStyle/>
          <a:p>
            <a:r>
              <a:rPr lang="en-GB" b="1" dirty="0"/>
              <a:t>How did we define these pledges?</a:t>
            </a:r>
          </a:p>
          <a:p>
            <a:pPr lvl="1"/>
            <a:r>
              <a:rPr lang="en-GB" b="1" dirty="0"/>
              <a:t>Management</a:t>
            </a:r>
          </a:p>
          <a:p>
            <a:pPr lvl="1"/>
            <a:r>
              <a:rPr lang="en-GB" b="1" dirty="0"/>
              <a:t>✅ Strategy</a:t>
            </a:r>
          </a:p>
          <a:p>
            <a:pPr lvl="1"/>
            <a:r>
              <a:rPr lang="en-GB" b="1" dirty="0"/>
              <a:t>Planning</a:t>
            </a:r>
          </a:p>
          <a:p>
            <a:pPr lvl="1"/>
            <a:r>
              <a:rPr lang="en-GB" dirty="0"/>
              <a:t>Strategic Management</a:t>
            </a:r>
          </a:p>
          <a:p>
            <a:pPr lvl="1"/>
            <a:r>
              <a:rPr lang="en-GB" dirty="0"/>
              <a:t>Guessing</a:t>
            </a:r>
          </a:p>
          <a:p>
            <a:pPr lvl="1"/>
            <a:r>
              <a:rPr lang="en-GB" dirty="0"/>
              <a:t>Theory</a:t>
            </a:r>
          </a:p>
          <a:p>
            <a:pPr lvl="1"/>
            <a:r>
              <a:rPr lang="en-GB" dirty="0"/>
              <a:t>…</a:t>
            </a:r>
          </a:p>
        </p:txBody>
      </p:sp>
      <p:sp>
        <p:nvSpPr>
          <p:cNvPr id="8" name="Geschweifte Klammer rechts 7">
            <a:extLst>
              <a:ext uri="{FF2B5EF4-FFF2-40B4-BE49-F238E27FC236}">
                <a16:creationId xmlns:a16="http://schemas.microsoft.com/office/drawing/2014/main" id="{37E4BF19-B7EF-53DB-15C6-1CD7BBCA522D}"/>
              </a:ext>
            </a:extLst>
          </p:cNvPr>
          <p:cNvSpPr/>
          <p:nvPr/>
        </p:nvSpPr>
        <p:spPr>
          <a:xfrm>
            <a:off x="5952000" y="2061000"/>
            <a:ext cx="792000" cy="3744000"/>
          </a:xfrm>
          <a:prstGeom prst="rightBrace">
            <a:avLst>
              <a:gd name="adj1" fmla="val 32587"/>
              <a:gd name="adj2" fmla="val 50000"/>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EBB6C529-8BEE-660F-ECBC-DE07E83D3E75}"/>
              </a:ext>
            </a:extLst>
          </p:cNvPr>
          <p:cNvSpPr txBox="1"/>
          <p:nvPr/>
        </p:nvSpPr>
        <p:spPr>
          <a:xfrm>
            <a:off x="6931800" y="3246613"/>
            <a:ext cx="3844200" cy="1300036"/>
          </a:xfrm>
          <a:prstGeom prst="rect">
            <a:avLst/>
          </a:prstGeom>
          <a:noFill/>
        </p:spPr>
        <p:txBody>
          <a:bodyPr wrap="square" lIns="0" tIns="0" rIns="0" bIns="0" rtlCol="0">
            <a:spAutoFit/>
          </a:bodyPr>
          <a:lstStyle/>
          <a:p>
            <a:pPr algn="l">
              <a:lnSpc>
                <a:spcPct val="120000"/>
              </a:lnSpc>
              <a:spcBef>
                <a:spcPts val="800"/>
              </a:spcBef>
            </a:pPr>
            <a:r>
              <a:rPr lang="en-GB" sz="2400" b="1" dirty="0">
                <a:solidFill>
                  <a:schemeClr val="tx2"/>
                </a:solidFill>
              </a:rPr>
              <a:t>🤔 Was this already “Sustainability Management” in action?</a:t>
            </a:r>
          </a:p>
        </p:txBody>
      </p:sp>
    </p:spTree>
    <p:extLst>
      <p:ext uri="{BB962C8B-B14F-4D97-AF65-F5344CB8AC3E}">
        <p14:creationId xmlns:p14="http://schemas.microsoft.com/office/powerpoint/2010/main" val="3908992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C527110-853F-B9E7-3C11-F3E81F75D0AD}"/>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8A850532-EA46-E7F8-621E-043F6D970EA7}"/>
              </a:ext>
            </a:extLst>
          </p:cNvPr>
          <p:cNvSpPr>
            <a:spLocks noGrp="1"/>
          </p:cNvSpPr>
          <p:nvPr>
            <p:ph type="title"/>
          </p:nvPr>
        </p:nvSpPr>
        <p:spPr/>
        <p:txBody>
          <a:bodyPr/>
          <a:lstStyle/>
          <a:p>
            <a:r>
              <a:rPr lang="en-GB" dirty="0"/>
              <a:t>What is Planning?</a:t>
            </a:r>
          </a:p>
        </p:txBody>
      </p:sp>
      <p:sp>
        <p:nvSpPr>
          <p:cNvPr id="4" name="Inhaltsplatzhalter 3">
            <a:extLst>
              <a:ext uri="{FF2B5EF4-FFF2-40B4-BE49-F238E27FC236}">
                <a16:creationId xmlns:a16="http://schemas.microsoft.com/office/drawing/2014/main" id="{5963253B-4A17-62B4-4FF9-EB75B1D9332E}"/>
              </a:ext>
            </a:extLst>
          </p:cNvPr>
          <p:cNvSpPr>
            <a:spLocks noGrp="1"/>
          </p:cNvSpPr>
          <p:nvPr>
            <p:ph idx="1"/>
          </p:nvPr>
        </p:nvSpPr>
        <p:spPr/>
        <p:txBody>
          <a:bodyPr>
            <a:normAutofit fontScale="85000" lnSpcReduction="10000"/>
          </a:bodyPr>
          <a:lstStyle/>
          <a:p>
            <a:pPr marL="0" indent="0" algn="ctr">
              <a:buNone/>
            </a:pPr>
            <a:r>
              <a:rPr lang="en-GB" sz="31800" dirty="0"/>
              <a:t>🤔</a:t>
            </a:r>
          </a:p>
        </p:txBody>
      </p:sp>
      <p:sp>
        <p:nvSpPr>
          <p:cNvPr id="5" name="Datumsplatzhalter 4">
            <a:extLst>
              <a:ext uri="{FF2B5EF4-FFF2-40B4-BE49-F238E27FC236}">
                <a16:creationId xmlns:a16="http://schemas.microsoft.com/office/drawing/2014/main" id="{0177B701-77B6-F61B-C552-4487DB455CE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F2BA406-795C-8A95-8D13-BD15B38DD9FE}"/>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3368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E372867-CB76-CE99-E22E-6B3FD9719881}"/>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EF86B2D3-C40D-05AD-1D71-2E959FC0F6E2}"/>
              </a:ext>
            </a:extLst>
          </p:cNvPr>
          <p:cNvSpPr>
            <a:spLocks noGrp="1"/>
          </p:cNvSpPr>
          <p:nvPr>
            <p:ph type="title"/>
          </p:nvPr>
        </p:nvSpPr>
        <p:spPr/>
        <p:txBody>
          <a:bodyPr/>
          <a:lstStyle/>
          <a:p>
            <a:r>
              <a:rPr lang="en-GB" dirty="0"/>
              <a:t>What is Planning?</a:t>
            </a:r>
          </a:p>
        </p:txBody>
      </p:sp>
      <p:sp>
        <p:nvSpPr>
          <p:cNvPr id="5" name="Datumsplatzhalter 4">
            <a:extLst>
              <a:ext uri="{FF2B5EF4-FFF2-40B4-BE49-F238E27FC236}">
                <a16:creationId xmlns:a16="http://schemas.microsoft.com/office/drawing/2014/main" id="{A91FF307-FF67-EB2F-B4EB-3D01BDCFF8F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52740D9-D0A8-46F8-1BBB-113D62A1B1A4}"/>
              </a:ext>
            </a:extLst>
          </p:cNvPr>
          <p:cNvSpPr>
            <a:spLocks noGrp="1"/>
          </p:cNvSpPr>
          <p:nvPr>
            <p:ph type="ftr" sz="quarter" idx="11"/>
          </p:nvPr>
        </p:nvSpPr>
        <p:spPr/>
        <p:txBody>
          <a:bodyPr/>
          <a:lstStyle/>
          <a:p>
            <a:r>
              <a:rPr lang="en-GB" dirty="0"/>
              <a:t>KMH / SEM</a:t>
            </a:r>
          </a:p>
        </p:txBody>
      </p:sp>
      <p:pic>
        <p:nvPicPr>
          <p:cNvPr id="7" name="Picture 2">
            <a:hlinkClick r:id="rId2"/>
            <a:extLst>
              <a:ext uri="{FF2B5EF4-FFF2-40B4-BE49-F238E27FC236}">
                <a16:creationId xmlns:a16="http://schemas.microsoft.com/office/drawing/2014/main" id="{FC4CE330-2B13-0A1C-C39D-14A928A0FB3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2719387" y="2061000"/>
            <a:ext cx="675322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Grafik 7">
            <a:extLst>
              <a:ext uri="{FF2B5EF4-FFF2-40B4-BE49-F238E27FC236}">
                <a16:creationId xmlns:a16="http://schemas.microsoft.com/office/drawing/2014/main" id="{714CC64B-03DB-03EA-424D-F9F4A7C0F3AF}"/>
              </a:ext>
            </a:extLst>
          </p:cNvPr>
          <p:cNvPicPr>
            <a:picLocks noChangeAspect="1"/>
          </p:cNvPicPr>
          <p:nvPr/>
        </p:nvPicPr>
        <p:blipFill>
          <a:blip r:embed="rId4"/>
          <a:stretch>
            <a:fillRect/>
          </a:stretch>
        </p:blipFill>
        <p:spPr>
          <a:xfrm>
            <a:off x="5507999" y="2565000"/>
            <a:ext cx="600000" cy="1000000"/>
          </a:xfrm>
          <a:prstGeom prst="rect">
            <a:avLst/>
          </a:prstGeom>
        </p:spPr>
      </p:pic>
      <p:sp>
        <p:nvSpPr>
          <p:cNvPr id="9" name="Textfeld 8">
            <a:extLst>
              <a:ext uri="{FF2B5EF4-FFF2-40B4-BE49-F238E27FC236}">
                <a16:creationId xmlns:a16="http://schemas.microsoft.com/office/drawing/2014/main" id="{5E34ED3B-ACE5-DD83-AF7D-C997D0EDCE92}"/>
              </a:ext>
            </a:extLst>
          </p:cNvPr>
          <p:cNvSpPr txBox="1"/>
          <p:nvPr/>
        </p:nvSpPr>
        <p:spPr>
          <a:xfrm>
            <a:off x="2791133" y="1917000"/>
            <a:ext cx="7069371" cy="413639"/>
          </a:xfrm>
          <a:prstGeom prst="rect">
            <a:avLst/>
          </a:prstGeom>
          <a:solidFill>
            <a:schemeClr val="bg1"/>
          </a:solidFill>
        </p:spPr>
        <p:txBody>
          <a:bodyPr wrap="none" lIns="0" tIns="0" rIns="0" bIns="0" rtlCol="0">
            <a:spAutoFit/>
          </a:bodyPr>
          <a:lstStyle/>
          <a:p>
            <a:pPr algn="l">
              <a:lnSpc>
                <a:spcPct val="120000"/>
              </a:lnSpc>
              <a:spcBef>
                <a:spcPts val="800"/>
              </a:spcBef>
            </a:pPr>
            <a:r>
              <a:rPr lang="en-GB" sz="2400" b="1" dirty="0"/>
              <a:t>What the kids wanted           What the architect planned</a:t>
            </a:r>
          </a:p>
        </p:txBody>
      </p:sp>
    </p:spTree>
    <p:extLst>
      <p:ext uri="{BB962C8B-B14F-4D97-AF65-F5344CB8AC3E}">
        <p14:creationId xmlns:p14="http://schemas.microsoft.com/office/powerpoint/2010/main" val="2691056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38D8930-C20C-A8BA-0D84-841265F9412D}"/>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EF66A06A-8DC7-5B47-E1DB-47F0AFA858D8}"/>
              </a:ext>
            </a:extLst>
          </p:cNvPr>
          <p:cNvSpPr>
            <a:spLocks noGrp="1"/>
          </p:cNvSpPr>
          <p:nvPr>
            <p:ph type="title"/>
          </p:nvPr>
        </p:nvSpPr>
        <p:spPr/>
        <p:txBody>
          <a:bodyPr/>
          <a:lstStyle/>
          <a:p>
            <a:r>
              <a:rPr lang="en-GB" dirty="0"/>
              <a:t>What is Planning?</a:t>
            </a:r>
          </a:p>
        </p:txBody>
      </p:sp>
      <p:sp>
        <p:nvSpPr>
          <p:cNvPr id="4" name="Inhaltsplatzhalter 3">
            <a:extLst>
              <a:ext uri="{FF2B5EF4-FFF2-40B4-BE49-F238E27FC236}">
                <a16:creationId xmlns:a16="http://schemas.microsoft.com/office/drawing/2014/main" id="{C8AE0983-EDCA-40ED-F7B3-3E5C6855CCC7}"/>
              </a:ext>
            </a:extLst>
          </p:cNvPr>
          <p:cNvSpPr>
            <a:spLocks noGrp="1"/>
          </p:cNvSpPr>
          <p:nvPr>
            <p:ph idx="1"/>
          </p:nvPr>
        </p:nvSpPr>
        <p:spPr>
          <a:xfrm>
            <a:off x="695324" y="1628999"/>
            <a:ext cx="8280675" cy="4535265"/>
          </a:xfrm>
        </p:spPr>
        <p:txBody>
          <a:bodyPr>
            <a:normAutofit/>
          </a:bodyPr>
          <a:lstStyle/>
          <a:p>
            <a:pPr>
              <a:spcAft>
                <a:spcPts val="1600"/>
              </a:spcAft>
            </a:pPr>
            <a:r>
              <a:rPr lang="en-GB" sz="2400" b="1" dirty="0"/>
              <a:t> 👉 no universal definition (as always …):</a:t>
            </a:r>
          </a:p>
          <a:p>
            <a:pPr lvl="1">
              <a:spcAft>
                <a:spcPts val="1600"/>
              </a:spcAft>
            </a:pPr>
            <a:r>
              <a:rPr lang="en-GB" sz="2400" dirty="0"/>
              <a:t>The systematic procedure for developing action goals and sequences of actions over a longer period of time.</a:t>
            </a:r>
            <a:endParaRPr lang="en-GB" sz="700" dirty="0"/>
          </a:p>
          <a:p>
            <a:pPr lvl="1">
              <a:spcAft>
                <a:spcPts val="1600"/>
              </a:spcAft>
            </a:pPr>
            <a:r>
              <a:rPr lang="en-GB" sz="2400" dirty="0">
                <a:solidFill>
                  <a:srgbClr val="E37823"/>
                </a:solidFill>
              </a:rPr>
              <a:t>The mental anticipation or deliberative forethought of future actions</a:t>
            </a:r>
            <a:r>
              <a:rPr lang="en-GB" sz="2400" dirty="0"/>
              <a:t>.</a:t>
            </a:r>
            <a:endParaRPr lang="en-GB" sz="700" dirty="0"/>
          </a:p>
          <a:p>
            <a:pPr lvl="1">
              <a:spcAft>
                <a:spcPts val="1600"/>
              </a:spcAft>
            </a:pPr>
            <a:r>
              <a:rPr lang="en-GB" sz="2400" dirty="0"/>
              <a:t>The foresighted, coordinative activity with the aim of optimising processes of procedures</a:t>
            </a:r>
          </a:p>
        </p:txBody>
      </p:sp>
      <p:sp>
        <p:nvSpPr>
          <p:cNvPr id="5" name="Datumsplatzhalter 4">
            <a:extLst>
              <a:ext uri="{FF2B5EF4-FFF2-40B4-BE49-F238E27FC236}">
                <a16:creationId xmlns:a16="http://schemas.microsoft.com/office/drawing/2014/main" id="{DAE91F5A-E925-0E9E-BC5C-9A77B00BD81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AB2BD41-5A3E-4455-F41F-0C104A26F2AB}"/>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047076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9349E-C7C0-37BE-74F2-1076312E809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EF85D83-5ACA-4A0A-9126-F447C0EB49D9}"/>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B76582C4-AE63-F568-EB64-A512E8EFD312}"/>
              </a:ext>
            </a:extLst>
          </p:cNvPr>
          <p:cNvSpPr>
            <a:spLocks noGrp="1"/>
          </p:cNvSpPr>
          <p:nvPr>
            <p:ph type="title"/>
          </p:nvPr>
        </p:nvSpPr>
        <p:spPr/>
        <p:txBody>
          <a:bodyPr/>
          <a:lstStyle/>
          <a:p>
            <a:r>
              <a:rPr lang="en-GB" dirty="0"/>
              <a:t>What is Planning?</a:t>
            </a:r>
          </a:p>
        </p:txBody>
      </p:sp>
      <p:sp>
        <p:nvSpPr>
          <p:cNvPr id="4" name="Inhaltsplatzhalter 3">
            <a:extLst>
              <a:ext uri="{FF2B5EF4-FFF2-40B4-BE49-F238E27FC236}">
                <a16:creationId xmlns:a16="http://schemas.microsoft.com/office/drawing/2014/main" id="{23A046FA-018A-6B7B-1602-955E51829208}"/>
              </a:ext>
            </a:extLst>
          </p:cNvPr>
          <p:cNvSpPr>
            <a:spLocks noGrp="1"/>
          </p:cNvSpPr>
          <p:nvPr>
            <p:ph idx="1"/>
          </p:nvPr>
        </p:nvSpPr>
        <p:spPr>
          <a:xfrm>
            <a:off x="695324" y="1125001"/>
            <a:ext cx="8928100" cy="5039264"/>
          </a:xfrm>
        </p:spPr>
        <p:txBody>
          <a:bodyPr>
            <a:normAutofit lnSpcReduction="10000"/>
          </a:bodyPr>
          <a:lstStyle/>
          <a:p>
            <a:pPr marL="0" indent="0">
              <a:buNone/>
            </a:pPr>
            <a:r>
              <a:rPr lang="en-GB" sz="2600" i="1" dirty="0"/>
              <a:t>“The term planning encompasses procedures </a:t>
            </a:r>
            <a:r>
              <a:rPr lang="en-GB" sz="2600" b="1" i="1" dirty="0"/>
              <a:t>for increasing rationality </a:t>
            </a:r>
            <a:r>
              <a:rPr lang="en-GB" sz="2600" i="1" dirty="0"/>
              <a:t>in </a:t>
            </a:r>
            <a:r>
              <a:rPr lang="en-GB" sz="2600" b="1" i="1" dirty="0"/>
              <a:t>complex decision-making and action </a:t>
            </a:r>
            <a:r>
              <a:rPr lang="en-GB" sz="2600" i="1" dirty="0"/>
              <a:t>processes, by applying </a:t>
            </a:r>
            <a:r>
              <a:rPr lang="en-GB" sz="2600" b="1" i="1" dirty="0"/>
              <a:t>rational methods </a:t>
            </a:r>
            <a:r>
              <a:rPr lang="en-GB" sz="2600" i="1" dirty="0"/>
              <a:t>to the formulation of […] </a:t>
            </a:r>
            <a:r>
              <a:rPr lang="en-GB" sz="2600" b="1" i="1" dirty="0"/>
              <a:t>goals</a:t>
            </a:r>
            <a:r>
              <a:rPr lang="en-GB" sz="2600" i="1" dirty="0"/>
              <a:t> and their </a:t>
            </a:r>
            <a:r>
              <a:rPr lang="en-GB" sz="2600" b="1" i="1" dirty="0"/>
              <a:t>implementation</a:t>
            </a:r>
            <a:r>
              <a:rPr lang="en-GB" sz="2600" i="1" dirty="0"/>
              <a:t> in concrete action programmes.“ </a:t>
            </a:r>
            <a:br>
              <a:rPr lang="en-GB" sz="2600" i="1" dirty="0"/>
            </a:br>
            <a:r>
              <a:rPr lang="en-GB" sz="2600" dirty="0"/>
              <a:t>(Läpple, 2006)</a:t>
            </a:r>
          </a:p>
          <a:p>
            <a:pPr marL="0" indent="0">
              <a:buNone/>
            </a:pPr>
            <a:endParaRPr lang="en-GB" sz="1000" dirty="0"/>
          </a:p>
          <a:p>
            <a:r>
              <a:rPr lang="en-GB" sz="2400" dirty="0"/>
              <a:t>Description &amp; </a:t>
            </a:r>
            <a:r>
              <a:rPr lang="en-GB" sz="2400" b="1" dirty="0"/>
              <a:t>explanation of the initial situation</a:t>
            </a:r>
            <a:endParaRPr lang="en-GB" sz="2400" dirty="0"/>
          </a:p>
          <a:p>
            <a:r>
              <a:rPr lang="en-GB" sz="2400" dirty="0"/>
              <a:t>formulation of </a:t>
            </a:r>
            <a:r>
              <a:rPr lang="en-GB" sz="2400" b="1" dirty="0"/>
              <a:t>goals</a:t>
            </a:r>
            <a:endParaRPr lang="en-GB" sz="2400" dirty="0"/>
          </a:p>
          <a:p>
            <a:r>
              <a:rPr lang="en-GB" sz="2400" dirty="0"/>
              <a:t>development of </a:t>
            </a:r>
            <a:r>
              <a:rPr lang="en-GB" sz="2400" b="1" dirty="0"/>
              <a:t>alternative courses of action</a:t>
            </a:r>
            <a:endParaRPr lang="en-GB" sz="2400" dirty="0"/>
          </a:p>
          <a:p>
            <a:r>
              <a:rPr lang="en-GB" sz="2400" dirty="0"/>
              <a:t>the </a:t>
            </a:r>
            <a:r>
              <a:rPr lang="en-GB" sz="2400" b="1" dirty="0"/>
              <a:t>operationalisation</a:t>
            </a:r>
          </a:p>
        </p:txBody>
      </p:sp>
      <p:sp>
        <p:nvSpPr>
          <p:cNvPr id="5" name="Datumsplatzhalter 4">
            <a:extLst>
              <a:ext uri="{FF2B5EF4-FFF2-40B4-BE49-F238E27FC236}">
                <a16:creationId xmlns:a16="http://schemas.microsoft.com/office/drawing/2014/main" id="{807407A9-0F26-D2B2-E172-14FE9A132F6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E85FC8D-AAE5-BF2D-0EE6-B3C10A4FABAA}"/>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167674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7F0D7E0-909F-461D-EB81-0FFA9613900F}"/>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3" name="Titel 2">
            <a:extLst>
              <a:ext uri="{FF2B5EF4-FFF2-40B4-BE49-F238E27FC236}">
                <a16:creationId xmlns:a16="http://schemas.microsoft.com/office/drawing/2014/main" id="{13261FC1-7C44-7ABA-517B-B64776F5A811}"/>
              </a:ext>
            </a:extLst>
          </p:cNvPr>
          <p:cNvSpPr>
            <a:spLocks noGrp="1"/>
          </p:cNvSpPr>
          <p:nvPr>
            <p:ph type="title"/>
          </p:nvPr>
        </p:nvSpPr>
        <p:spPr/>
        <p:txBody>
          <a:bodyPr/>
          <a:lstStyle/>
          <a:p>
            <a:r>
              <a:rPr lang="en-GB" dirty="0"/>
              <a:t>Is this Planning in Action? </a:t>
            </a:r>
          </a:p>
        </p:txBody>
      </p:sp>
      <p:sp>
        <p:nvSpPr>
          <p:cNvPr id="4" name="Inhaltsplatzhalter 3">
            <a:extLst>
              <a:ext uri="{FF2B5EF4-FFF2-40B4-BE49-F238E27FC236}">
                <a16:creationId xmlns:a16="http://schemas.microsoft.com/office/drawing/2014/main" id="{434498A9-9DBE-FFAD-A60F-E1D3CB033252}"/>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7424F094-E07D-A73A-8148-C88ADAAA5B26}"/>
              </a:ext>
            </a:extLst>
          </p:cNvPr>
          <p:cNvSpPr>
            <a:spLocks noGrp="1"/>
          </p:cNvSpPr>
          <p:nvPr>
            <p:ph type="dt" sz="half" idx="10"/>
          </p:nvPr>
        </p:nvSpPr>
        <p:spPr/>
        <p:txBody>
          <a:bodyPr/>
          <a:lstStyle/>
          <a:p>
            <a:r>
              <a:rPr lang="en-GB" dirty="0"/>
              <a:t>(o-l: designerpoint, Pixabay; o-r: Alex Drop, flickr, CC BY-NC-SA; u-l: Forgemind ArchiMedia, Flickr, CC BY 2.0; u-r: Ekoatlantic 2019)</a:t>
            </a:r>
          </a:p>
        </p:txBody>
      </p:sp>
      <p:sp>
        <p:nvSpPr>
          <p:cNvPr id="6" name="Fußzeilenplatzhalter 5">
            <a:extLst>
              <a:ext uri="{FF2B5EF4-FFF2-40B4-BE49-F238E27FC236}">
                <a16:creationId xmlns:a16="http://schemas.microsoft.com/office/drawing/2014/main" id="{F61CBC0C-8041-2359-6011-10E78223E5CA}"/>
              </a:ext>
            </a:extLst>
          </p:cNvPr>
          <p:cNvSpPr>
            <a:spLocks noGrp="1"/>
          </p:cNvSpPr>
          <p:nvPr>
            <p:ph type="ftr" sz="quarter" idx="11"/>
          </p:nvPr>
        </p:nvSpPr>
        <p:spPr/>
        <p:txBody>
          <a:bodyPr/>
          <a:lstStyle/>
          <a:p>
            <a:r>
              <a:rPr lang="en-GB" dirty="0"/>
              <a:t>KMH / SEM</a:t>
            </a:r>
          </a:p>
        </p:txBody>
      </p:sp>
      <p:pic>
        <p:nvPicPr>
          <p:cNvPr id="15" name="Grafik 14">
            <a:extLst>
              <a:ext uri="{FF2B5EF4-FFF2-40B4-BE49-F238E27FC236}">
                <a16:creationId xmlns:a16="http://schemas.microsoft.com/office/drawing/2014/main" id="{C5A70DA6-B332-DBC3-F8AC-798779F3863D}"/>
              </a:ext>
            </a:extLst>
          </p:cNvPr>
          <p:cNvPicPr>
            <a:picLocks noChangeAspect="1"/>
          </p:cNvPicPr>
          <p:nvPr/>
        </p:nvPicPr>
        <p:blipFill>
          <a:blip r:embed="rId3"/>
          <a:stretch>
            <a:fillRect/>
          </a:stretch>
        </p:blipFill>
        <p:spPr>
          <a:xfrm>
            <a:off x="1175661" y="1530928"/>
            <a:ext cx="9840000" cy="4836448"/>
          </a:xfrm>
          <a:prstGeom prst="rect">
            <a:avLst/>
          </a:prstGeom>
        </p:spPr>
      </p:pic>
    </p:spTree>
    <p:extLst>
      <p:ext uri="{BB962C8B-B14F-4D97-AF65-F5344CB8AC3E}">
        <p14:creationId xmlns:p14="http://schemas.microsoft.com/office/powerpoint/2010/main" val="3063445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B3A71-B7FB-E18F-A8D2-469986C092C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292FA66-5215-D9DD-D3B3-886E78E83D59}"/>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1FB2FFBD-3958-BBAB-3303-4BAE28FCC7BF}"/>
              </a:ext>
            </a:extLst>
          </p:cNvPr>
          <p:cNvSpPr>
            <a:spLocks noGrp="1"/>
          </p:cNvSpPr>
          <p:nvPr>
            <p:ph type="title"/>
          </p:nvPr>
        </p:nvSpPr>
        <p:spPr/>
        <p:txBody>
          <a:bodyPr/>
          <a:lstStyle/>
          <a:p>
            <a:r>
              <a:rPr lang="en-GB" dirty="0"/>
              <a:t>Reviewing our Sustainability &amp; Circularity Pledges</a:t>
            </a:r>
          </a:p>
        </p:txBody>
      </p:sp>
      <p:sp>
        <p:nvSpPr>
          <p:cNvPr id="5" name="Datumsplatzhalter 4">
            <a:extLst>
              <a:ext uri="{FF2B5EF4-FFF2-40B4-BE49-F238E27FC236}">
                <a16:creationId xmlns:a16="http://schemas.microsoft.com/office/drawing/2014/main" id="{31A5503C-E55F-C991-F338-1B3F234BB91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CD9FDAA-6B9B-C204-FDC2-921763243B63}"/>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4C276177-13D0-F3AD-1332-D27FDFFE2B23}"/>
              </a:ext>
            </a:extLst>
          </p:cNvPr>
          <p:cNvSpPr>
            <a:spLocks noGrp="1"/>
          </p:cNvSpPr>
          <p:nvPr>
            <p:ph idx="1"/>
          </p:nvPr>
        </p:nvSpPr>
        <p:spPr/>
        <p:txBody>
          <a:bodyPr/>
          <a:lstStyle/>
          <a:p>
            <a:r>
              <a:rPr lang="en-GB" b="1" dirty="0"/>
              <a:t>How did we define these pledges?</a:t>
            </a:r>
          </a:p>
          <a:p>
            <a:pPr lvl="1"/>
            <a:r>
              <a:rPr lang="en-GB" b="1" dirty="0"/>
              <a:t>Management</a:t>
            </a:r>
          </a:p>
          <a:p>
            <a:pPr lvl="1"/>
            <a:r>
              <a:rPr lang="en-GB" b="1" dirty="0"/>
              <a:t>✅ Strategy</a:t>
            </a:r>
          </a:p>
          <a:p>
            <a:pPr lvl="1"/>
            <a:r>
              <a:rPr lang="en-GB" b="1" dirty="0"/>
              <a:t>✅ Planning</a:t>
            </a:r>
          </a:p>
          <a:p>
            <a:pPr lvl="1"/>
            <a:r>
              <a:rPr lang="en-GB" dirty="0"/>
              <a:t>Strategic Management</a:t>
            </a:r>
          </a:p>
          <a:p>
            <a:pPr lvl="1"/>
            <a:r>
              <a:rPr lang="en-GB" dirty="0"/>
              <a:t>Guessing</a:t>
            </a:r>
          </a:p>
          <a:p>
            <a:pPr lvl="1"/>
            <a:r>
              <a:rPr lang="en-GB" dirty="0"/>
              <a:t>Theory</a:t>
            </a:r>
          </a:p>
          <a:p>
            <a:pPr lvl="1"/>
            <a:r>
              <a:rPr lang="en-GB" dirty="0"/>
              <a:t>…</a:t>
            </a:r>
          </a:p>
        </p:txBody>
      </p:sp>
      <p:sp>
        <p:nvSpPr>
          <p:cNvPr id="8" name="Geschweifte Klammer rechts 7">
            <a:extLst>
              <a:ext uri="{FF2B5EF4-FFF2-40B4-BE49-F238E27FC236}">
                <a16:creationId xmlns:a16="http://schemas.microsoft.com/office/drawing/2014/main" id="{B136AE97-755A-C440-CC27-5B8DA5DBB1E2}"/>
              </a:ext>
            </a:extLst>
          </p:cNvPr>
          <p:cNvSpPr/>
          <p:nvPr/>
        </p:nvSpPr>
        <p:spPr>
          <a:xfrm>
            <a:off x="5952000" y="2061000"/>
            <a:ext cx="792000" cy="3744000"/>
          </a:xfrm>
          <a:prstGeom prst="rightBrace">
            <a:avLst>
              <a:gd name="adj1" fmla="val 32587"/>
              <a:gd name="adj2" fmla="val 50000"/>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6BEDF4FC-8440-905B-8BBE-1301475A760C}"/>
              </a:ext>
            </a:extLst>
          </p:cNvPr>
          <p:cNvSpPr txBox="1"/>
          <p:nvPr/>
        </p:nvSpPr>
        <p:spPr>
          <a:xfrm>
            <a:off x="6931800" y="3246613"/>
            <a:ext cx="3844200" cy="1300036"/>
          </a:xfrm>
          <a:prstGeom prst="rect">
            <a:avLst/>
          </a:prstGeom>
          <a:noFill/>
        </p:spPr>
        <p:txBody>
          <a:bodyPr wrap="square" lIns="0" tIns="0" rIns="0" bIns="0" rtlCol="0">
            <a:spAutoFit/>
          </a:bodyPr>
          <a:lstStyle/>
          <a:p>
            <a:pPr algn="l">
              <a:lnSpc>
                <a:spcPct val="120000"/>
              </a:lnSpc>
              <a:spcBef>
                <a:spcPts val="800"/>
              </a:spcBef>
            </a:pPr>
            <a:r>
              <a:rPr lang="en-GB" sz="2400" b="1" dirty="0">
                <a:solidFill>
                  <a:schemeClr val="tx2"/>
                </a:solidFill>
              </a:rPr>
              <a:t>🤔 Was this already “Sustainability Management” in action?</a:t>
            </a:r>
          </a:p>
        </p:txBody>
      </p:sp>
    </p:spTree>
    <p:extLst>
      <p:ext uri="{BB962C8B-B14F-4D97-AF65-F5344CB8AC3E}">
        <p14:creationId xmlns:p14="http://schemas.microsoft.com/office/powerpoint/2010/main" val="4212623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F50FB-4E98-4A4D-32EA-2381541643D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5837A8-AD59-2C27-FA72-04154352C08F}"/>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A3A9B9C6-006A-534A-1C0E-9A3913287E10}"/>
              </a:ext>
            </a:extLst>
          </p:cNvPr>
          <p:cNvSpPr>
            <a:spLocks noGrp="1"/>
          </p:cNvSpPr>
          <p:nvPr>
            <p:ph type="title"/>
          </p:nvPr>
        </p:nvSpPr>
        <p:spPr/>
        <p:txBody>
          <a:bodyPr/>
          <a:lstStyle/>
          <a:p>
            <a:r>
              <a:rPr lang="en-GB" dirty="0"/>
              <a:t>What is Management?</a:t>
            </a:r>
          </a:p>
        </p:txBody>
      </p:sp>
      <p:sp>
        <p:nvSpPr>
          <p:cNvPr id="4" name="Inhaltsplatzhalter 3">
            <a:extLst>
              <a:ext uri="{FF2B5EF4-FFF2-40B4-BE49-F238E27FC236}">
                <a16:creationId xmlns:a16="http://schemas.microsoft.com/office/drawing/2014/main" id="{6081A3B9-431A-E110-BB4D-2BF3B7AEC52E}"/>
              </a:ext>
            </a:extLst>
          </p:cNvPr>
          <p:cNvSpPr>
            <a:spLocks noGrp="1"/>
          </p:cNvSpPr>
          <p:nvPr>
            <p:ph idx="1"/>
          </p:nvPr>
        </p:nvSpPr>
        <p:spPr/>
        <p:txBody>
          <a:bodyPr>
            <a:normAutofit fontScale="85000" lnSpcReduction="10000"/>
          </a:bodyPr>
          <a:lstStyle/>
          <a:p>
            <a:pPr marL="0" indent="0" algn="ctr">
              <a:buNone/>
            </a:pPr>
            <a:r>
              <a:rPr lang="en-GB" sz="31800" dirty="0"/>
              <a:t>🤔</a:t>
            </a:r>
          </a:p>
        </p:txBody>
      </p:sp>
      <p:sp>
        <p:nvSpPr>
          <p:cNvPr id="5" name="Datumsplatzhalter 4">
            <a:extLst>
              <a:ext uri="{FF2B5EF4-FFF2-40B4-BE49-F238E27FC236}">
                <a16:creationId xmlns:a16="http://schemas.microsoft.com/office/drawing/2014/main" id="{8ECA10D8-7574-8D59-B589-5E9777A6AD7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DD4B90A-9117-3E10-FFD6-20A9ECB1DF2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5455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840A-B436-E96B-2529-758CD3F6CCB3}"/>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B1F4C36B-2805-2824-DEF4-F5BD604EC3B6}"/>
              </a:ext>
            </a:extLst>
          </p:cNvPr>
          <p:cNvSpPr>
            <a:spLocks noGrp="1"/>
          </p:cNvSpPr>
          <p:nvPr>
            <p:ph type="title"/>
          </p:nvPr>
        </p:nvSpPr>
        <p:spPr/>
        <p:txBody>
          <a:bodyPr/>
          <a:lstStyle/>
          <a:p>
            <a:r>
              <a:rPr lang="en-GB" dirty="0"/>
              <a:t>Where is </a:t>
            </a:r>
            <a:br>
              <a:rPr lang="en-GB" dirty="0"/>
            </a:br>
            <a:r>
              <a:rPr lang="en-GB" dirty="0"/>
              <a:t>the Problem?</a:t>
            </a:r>
          </a:p>
        </p:txBody>
      </p:sp>
    </p:spTree>
    <p:extLst>
      <p:ext uri="{BB962C8B-B14F-4D97-AF65-F5344CB8AC3E}">
        <p14:creationId xmlns:p14="http://schemas.microsoft.com/office/powerpoint/2010/main" val="2783735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7B0D5B2-9CA0-20B9-424E-61B917105A97}"/>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58088437-37C1-7C6E-83B5-13AF031F6DF4}"/>
              </a:ext>
            </a:extLst>
          </p:cNvPr>
          <p:cNvSpPr>
            <a:spLocks noGrp="1"/>
          </p:cNvSpPr>
          <p:nvPr>
            <p:ph type="title"/>
          </p:nvPr>
        </p:nvSpPr>
        <p:spPr/>
        <p:txBody>
          <a:bodyPr/>
          <a:lstStyle/>
          <a:p>
            <a:r>
              <a:rPr lang="en-GB" dirty="0"/>
              <a:t>What is Management?</a:t>
            </a:r>
          </a:p>
        </p:txBody>
      </p:sp>
      <p:sp>
        <p:nvSpPr>
          <p:cNvPr id="4" name="Inhaltsplatzhalter 3">
            <a:extLst>
              <a:ext uri="{FF2B5EF4-FFF2-40B4-BE49-F238E27FC236}">
                <a16:creationId xmlns:a16="http://schemas.microsoft.com/office/drawing/2014/main" id="{D8F961D8-3085-B21C-0435-69760025AD0D}"/>
              </a:ext>
            </a:extLst>
          </p:cNvPr>
          <p:cNvSpPr>
            <a:spLocks noGrp="1"/>
          </p:cNvSpPr>
          <p:nvPr>
            <p:ph idx="1"/>
          </p:nvPr>
        </p:nvSpPr>
        <p:spPr/>
        <p:txBody>
          <a:bodyPr/>
          <a:lstStyle/>
          <a:p>
            <a:r>
              <a:rPr lang="en-GB" dirty="0"/>
              <a:t>👉 </a:t>
            </a:r>
            <a:r>
              <a:rPr lang="en-GB" b="1" dirty="0"/>
              <a:t>the process of coordinating people, resources, and activities to achieve</a:t>
            </a:r>
            <a:br>
              <a:rPr lang="en-GB" b="1" dirty="0"/>
            </a:br>
            <a:r>
              <a:rPr lang="en-GB" b="1" dirty="0"/>
              <a:t>       organisational goals </a:t>
            </a:r>
            <a:r>
              <a:rPr lang="en-GB" dirty="0"/>
              <a:t>(Fayol, 1916; Drucker, 1954)</a:t>
            </a:r>
          </a:p>
          <a:p>
            <a:endParaRPr lang="en-GB" dirty="0"/>
          </a:p>
          <a:p>
            <a:r>
              <a:rPr lang="en-GB" dirty="0"/>
              <a:t>Needs: </a:t>
            </a:r>
            <a:r>
              <a:rPr lang="en-GB" b="1" dirty="0"/>
              <a:t>decision-making, organising, leading &amp; controlling</a:t>
            </a:r>
          </a:p>
          <a:p>
            <a:r>
              <a:rPr lang="en-GB" b="1" dirty="0"/>
              <a:t>Differences to strategies &amp; plans:</a:t>
            </a:r>
          </a:p>
          <a:p>
            <a:pPr lvl="1"/>
            <a:r>
              <a:rPr lang="en-GB" dirty="0"/>
              <a:t>Focus is the efficient execution of plans and strategies</a:t>
            </a:r>
          </a:p>
        </p:txBody>
      </p:sp>
      <p:sp>
        <p:nvSpPr>
          <p:cNvPr id="5" name="Datumsplatzhalter 4">
            <a:extLst>
              <a:ext uri="{FF2B5EF4-FFF2-40B4-BE49-F238E27FC236}">
                <a16:creationId xmlns:a16="http://schemas.microsoft.com/office/drawing/2014/main" id="{3E63D089-4FF5-0C3C-540E-9405C18E20A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6713579-2889-93FD-F7DF-66847E55AD3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981626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65724-3FAC-0659-3640-60E6E702FDD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C7F121-D35D-F468-7DD2-28DFFF27C6EC}"/>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D7B533D6-89FE-3E70-10CC-47910A1D52F9}"/>
              </a:ext>
            </a:extLst>
          </p:cNvPr>
          <p:cNvSpPr>
            <a:spLocks noGrp="1"/>
          </p:cNvSpPr>
          <p:nvPr>
            <p:ph type="title"/>
          </p:nvPr>
        </p:nvSpPr>
        <p:spPr/>
        <p:txBody>
          <a:bodyPr/>
          <a:lstStyle/>
          <a:p>
            <a:r>
              <a:rPr lang="en-GB" dirty="0"/>
              <a:t>What is Management?</a:t>
            </a:r>
          </a:p>
        </p:txBody>
      </p:sp>
      <p:sp>
        <p:nvSpPr>
          <p:cNvPr id="4" name="Inhaltsplatzhalter 3">
            <a:extLst>
              <a:ext uri="{FF2B5EF4-FFF2-40B4-BE49-F238E27FC236}">
                <a16:creationId xmlns:a16="http://schemas.microsoft.com/office/drawing/2014/main" id="{7B17DA71-5ECF-36CB-B5D3-395DB9BD01DB}"/>
              </a:ext>
            </a:extLst>
          </p:cNvPr>
          <p:cNvSpPr>
            <a:spLocks noGrp="1"/>
          </p:cNvSpPr>
          <p:nvPr>
            <p:ph idx="1"/>
          </p:nvPr>
        </p:nvSpPr>
        <p:spPr>
          <a:xfrm>
            <a:off x="695325" y="1628999"/>
            <a:ext cx="6480676" cy="4535265"/>
          </a:xfrm>
        </p:spPr>
        <p:txBody>
          <a:bodyPr/>
          <a:lstStyle/>
          <a:p>
            <a:pPr marL="0" indent="0">
              <a:spcAft>
                <a:spcPts val="1400"/>
              </a:spcAft>
              <a:buNone/>
            </a:pPr>
            <a:r>
              <a:rPr lang="en-GB" b="1" dirty="0"/>
              <a:t>Fayol’s (1916) 5 Functions of Management:</a:t>
            </a:r>
          </a:p>
          <a:p>
            <a:pPr>
              <a:spcAft>
                <a:spcPts val="1400"/>
              </a:spcAft>
            </a:pPr>
            <a:r>
              <a:rPr lang="en-GB" b="1" dirty="0"/>
              <a:t>Planning: </a:t>
            </a:r>
            <a:r>
              <a:rPr lang="en-GB" dirty="0"/>
              <a:t>Setting objectives and defining methods</a:t>
            </a:r>
          </a:p>
          <a:p>
            <a:pPr>
              <a:spcAft>
                <a:spcPts val="1400"/>
              </a:spcAft>
            </a:pPr>
            <a:r>
              <a:rPr lang="en-GB" b="1" dirty="0"/>
              <a:t>Organising: </a:t>
            </a:r>
            <a:r>
              <a:rPr lang="en-GB" dirty="0"/>
              <a:t>Allocating resources and roles</a:t>
            </a:r>
          </a:p>
          <a:p>
            <a:pPr>
              <a:spcAft>
                <a:spcPts val="1400"/>
              </a:spcAft>
            </a:pPr>
            <a:r>
              <a:rPr lang="en-GB" b="1" dirty="0"/>
              <a:t>Leading: </a:t>
            </a:r>
            <a:r>
              <a:rPr lang="en-GB" dirty="0"/>
              <a:t>Motivating and directing teams</a:t>
            </a:r>
          </a:p>
          <a:p>
            <a:pPr>
              <a:spcAft>
                <a:spcPts val="1400"/>
              </a:spcAft>
            </a:pPr>
            <a:r>
              <a:rPr lang="en-GB" b="1" dirty="0"/>
              <a:t>Coordinating: </a:t>
            </a:r>
            <a:r>
              <a:rPr lang="en-GB" dirty="0"/>
              <a:t>Ensuring alignment and integration</a:t>
            </a:r>
          </a:p>
          <a:p>
            <a:pPr>
              <a:spcAft>
                <a:spcPts val="1400"/>
              </a:spcAft>
            </a:pPr>
            <a:r>
              <a:rPr lang="en-GB" b="1" dirty="0"/>
              <a:t>Controlling: </a:t>
            </a:r>
            <a:r>
              <a:rPr lang="en-GB" dirty="0"/>
              <a:t>Monitoring and correcting performance (= evaluation)</a:t>
            </a:r>
          </a:p>
        </p:txBody>
      </p:sp>
      <p:sp>
        <p:nvSpPr>
          <p:cNvPr id="5" name="Datumsplatzhalter 4">
            <a:extLst>
              <a:ext uri="{FF2B5EF4-FFF2-40B4-BE49-F238E27FC236}">
                <a16:creationId xmlns:a16="http://schemas.microsoft.com/office/drawing/2014/main" id="{7620564C-A5B1-0F1B-8163-20440D0C020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8AF579F-3A12-04FA-780D-C771B69D119A}"/>
              </a:ext>
            </a:extLst>
          </p:cNvPr>
          <p:cNvSpPr>
            <a:spLocks noGrp="1"/>
          </p:cNvSpPr>
          <p:nvPr>
            <p:ph type="ftr" sz="quarter" idx="11"/>
          </p:nvPr>
        </p:nvSpPr>
        <p:spPr/>
        <p:txBody>
          <a:bodyPr/>
          <a:lstStyle/>
          <a:p>
            <a:r>
              <a:rPr lang="en-GB" dirty="0"/>
              <a:t>KMH / SEM</a:t>
            </a:r>
          </a:p>
        </p:txBody>
      </p:sp>
      <p:pic>
        <p:nvPicPr>
          <p:cNvPr id="8" name="Grafik 7" descr="Ein Bild, das Person, Kleidung, Menschliches Gesicht, Schutzbrille enthält.&#10;&#10;KI-generierte Inhalte können fehlerhaft sein.">
            <a:extLst>
              <a:ext uri="{FF2B5EF4-FFF2-40B4-BE49-F238E27FC236}">
                <a16:creationId xmlns:a16="http://schemas.microsoft.com/office/drawing/2014/main" id="{B4989250-A5E3-4F23-6527-7D765FC83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0549" y="1772998"/>
            <a:ext cx="3185450" cy="4247266"/>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32070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0022A-2A09-8FEA-CDFC-6556E027878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51D1F8B-A06A-87B8-F2E8-E0000727C28C}"/>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94910BA5-7F87-756B-3340-35BE2DE08BEC}"/>
              </a:ext>
            </a:extLst>
          </p:cNvPr>
          <p:cNvSpPr>
            <a:spLocks noGrp="1"/>
          </p:cNvSpPr>
          <p:nvPr>
            <p:ph type="title"/>
          </p:nvPr>
        </p:nvSpPr>
        <p:spPr/>
        <p:txBody>
          <a:bodyPr/>
          <a:lstStyle/>
          <a:p>
            <a:r>
              <a:rPr lang="en-GB" dirty="0"/>
              <a:t>Reviewing our Sustainability &amp; Circularity Pledges</a:t>
            </a:r>
          </a:p>
        </p:txBody>
      </p:sp>
      <p:sp>
        <p:nvSpPr>
          <p:cNvPr id="5" name="Datumsplatzhalter 4">
            <a:extLst>
              <a:ext uri="{FF2B5EF4-FFF2-40B4-BE49-F238E27FC236}">
                <a16:creationId xmlns:a16="http://schemas.microsoft.com/office/drawing/2014/main" id="{BA239DBD-46FB-9DC9-156F-3D4DF28A49D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0BBF631-4D71-FDAA-553B-9AEB57A84A39}"/>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E1B7833C-5C74-6A91-34C7-796765559829}"/>
              </a:ext>
            </a:extLst>
          </p:cNvPr>
          <p:cNvSpPr>
            <a:spLocks noGrp="1"/>
          </p:cNvSpPr>
          <p:nvPr>
            <p:ph idx="1"/>
          </p:nvPr>
        </p:nvSpPr>
        <p:spPr/>
        <p:txBody>
          <a:bodyPr/>
          <a:lstStyle/>
          <a:p>
            <a:r>
              <a:rPr lang="en-GB" b="1" dirty="0"/>
              <a:t>How did we define these pledges?</a:t>
            </a:r>
          </a:p>
          <a:p>
            <a:pPr lvl="1"/>
            <a:r>
              <a:rPr lang="en-GB" b="1" dirty="0"/>
              <a:t>✅ Management</a:t>
            </a:r>
          </a:p>
          <a:p>
            <a:pPr lvl="1"/>
            <a:r>
              <a:rPr lang="en-GB" b="1" dirty="0"/>
              <a:t>✅ Strategy</a:t>
            </a:r>
          </a:p>
          <a:p>
            <a:pPr lvl="1"/>
            <a:r>
              <a:rPr lang="en-GB" b="1" dirty="0"/>
              <a:t>✅ Planning</a:t>
            </a:r>
          </a:p>
          <a:p>
            <a:pPr lvl="1"/>
            <a:r>
              <a:rPr lang="en-GB" dirty="0"/>
              <a:t>Strategic Management</a:t>
            </a:r>
          </a:p>
          <a:p>
            <a:pPr lvl="1"/>
            <a:r>
              <a:rPr lang="en-GB" dirty="0"/>
              <a:t>Guessing</a:t>
            </a:r>
          </a:p>
          <a:p>
            <a:pPr lvl="1"/>
            <a:r>
              <a:rPr lang="en-GB" dirty="0"/>
              <a:t>Theory</a:t>
            </a:r>
          </a:p>
          <a:p>
            <a:pPr lvl="1"/>
            <a:r>
              <a:rPr lang="en-GB" dirty="0"/>
              <a:t>…</a:t>
            </a:r>
          </a:p>
        </p:txBody>
      </p:sp>
      <p:sp>
        <p:nvSpPr>
          <p:cNvPr id="8" name="Geschweifte Klammer rechts 7">
            <a:extLst>
              <a:ext uri="{FF2B5EF4-FFF2-40B4-BE49-F238E27FC236}">
                <a16:creationId xmlns:a16="http://schemas.microsoft.com/office/drawing/2014/main" id="{C70FE513-1449-E7B6-7054-D2E3D0E51CCE}"/>
              </a:ext>
            </a:extLst>
          </p:cNvPr>
          <p:cNvSpPr/>
          <p:nvPr/>
        </p:nvSpPr>
        <p:spPr>
          <a:xfrm>
            <a:off x="5952000" y="2061000"/>
            <a:ext cx="792000" cy="3744000"/>
          </a:xfrm>
          <a:prstGeom prst="rightBrace">
            <a:avLst>
              <a:gd name="adj1" fmla="val 32587"/>
              <a:gd name="adj2" fmla="val 50000"/>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AC6851B7-ADE4-5E31-E871-522158651493}"/>
              </a:ext>
            </a:extLst>
          </p:cNvPr>
          <p:cNvSpPr txBox="1"/>
          <p:nvPr/>
        </p:nvSpPr>
        <p:spPr>
          <a:xfrm>
            <a:off x="6931800" y="3246613"/>
            <a:ext cx="3844200" cy="1300036"/>
          </a:xfrm>
          <a:prstGeom prst="rect">
            <a:avLst/>
          </a:prstGeom>
          <a:noFill/>
        </p:spPr>
        <p:txBody>
          <a:bodyPr wrap="square" lIns="0" tIns="0" rIns="0" bIns="0" rtlCol="0">
            <a:spAutoFit/>
          </a:bodyPr>
          <a:lstStyle/>
          <a:p>
            <a:pPr algn="l">
              <a:lnSpc>
                <a:spcPct val="120000"/>
              </a:lnSpc>
              <a:spcBef>
                <a:spcPts val="800"/>
              </a:spcBef>
            </a:pPr>
            <a:r>
              <a:rPr lang="en-GB" sz="2400" b="1" dirty="0">
                <a:solidFill>
                  <a:schemeClr val="tx2"/>
                </a:solidFill>
              </a:rPr>
              <a:t>🤔 Was this already “Sustainability Management” in action?</a:t>
            </a:r>
          </a:p>
        </p:txBody>
      </p:sp>
    </p:spTree>
    <p:extLst>
      <p:ext uri="{BB962C8B-B14F-4D97-AF65-F5344CB8AC3E}">
        <p14:creationId xmlns:p14="http://schemas.microsoft.com/office/powerpoint/2010/main" val="3853377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D457D8-7C6D-67EE-1269-DE9AE76DC715}"/>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7796FABB-3B29-056B-15E6-82A6582A25E1}"/>
              </a:ext>
            </a:extLst>
          </p:cNvPr>
          <p:cNvSpPr>
            <a:spLocks noGrp="1"/>
          </p:cNvSpPr>
          <p:nvPr>
            <p:ph type="title"/>
          </p:nvPr>
        </p:nvSpPr>
        <p:spPr/>
        <p:txBody>
          <a:bodyPr/>
          <a:lstStyle/>
          <a:p>
            <a:r>
              <a:rPr lang="en-GB" dirty="0"/>
              <a:t>So: Strategy, Planning &amp; Management I</a:t>
            </a:r>
          </a:p>
        </p:txBody>
      </p:sp>
      <p:sp>
        <p:nvSpPr>
          <p:cNvPr id="4" name="Inhaltsplatzhalter 3">
            <a:extLst>
              <a:ext uri="{FF2B5EF4-FFF2-40B4-BE49-F238E27FC236}">
                <a16:creationId xmlns:a16="http://schemas.microsoft.com/office/drawing/2014/main" id="{FBA9699D-8DB7-A76D-DF98-FF1CDE5E97C7}"/>
              </a:ext>
            </a:extLst>
          </p:cNvPr>
          <p:cNvSpPr>
            <a:spLocks noGrp="1"/>
          </p:cNvSpPr>
          <p:nvPr>
            <p:ph idx="1"/>
          </p:nvPr>
        </p:nvSpPr>
        <p:spPr>
          <a:xfrm>
            <a:off x="695325" y="1628999"/>
            <a:ext cx="9216676" cy="4535265"/>
          </a:xfrm>
        </p:spPr>
        <p:txBody>
          <a:bodyPr/>
          <a:lstStyle/>
          <a:p>
            <a:pPr>
              <a:spcAft>
                <a:spcPts val="1400"/>
              </a:spcAft>
            </a:pPr>
            <a:r>
              <a:rPr lang="en-GB" sz="2800" b="1" dirty="0"/>
              <a:t>Strategy, Planning, and Management = </a:t>
            </a:r>
            <a:br>
              <a:rPr lang="en-GB" sz="2800" b="1" dirty="0"/>
            </a:br>
            <a:r>
              <a:rPr lang="en-GB" sz="2800" b="1" dirty="0"/>
              <a:t>interdependent concepts that guide organisational success</a:t>
            </a:r>
            <a:br>
              <a:rPr lang="en-GB" b="1" dirty="0"/>
            </a:br>
            <a:endParaRPr lang="en-GB" sz="1100" b="1" dirty="0"/>
          </a:p>
          <a:p>
            <a:pPr>
              <a:spcAft>
                <a:spcPts val="1400"/>
              </a:spcAft>
            </a:pPr>
            <a:r>
              <a:rPr lang="en-GB" b="1" dirty="0"/>
              <a:t>Strategy: </a:t>
            </a:r>
            <a:r>
              <a:rPr lang="en-GB" dirty="0"/>
              <a:t>long-term vision and competitive positioning </a:t>
            </a:r>
            <a:r>
              <a:rPr lang="en-GB" dirty="0">
                <a:solidFill>
                  <a:schemeClr val="tx2"/>
                </a:solidFill>
              </a:rPr>
              <a:t>👉 What &amp; Why?</a:t>
            </a:r>
          </a:p>
          <a:p>
            <a:pPr>
              <a:spcAft>
                <a:spcPts val="1400"/>
              </a:spcAft>
            </a:pPr>
            <a:r>
              <a:rPr lang="en-GB" b="1" dirty="0"/>
              <a:t>Planning: </a:t>
            </a:r>
            <a:r>
              <a:rPr lang="en-GB" dirty="0"/>
              <a:t>translates strategy into structured steps and resource allocation </a:t>
            </a:r>
            <a:r>
              <a:rPr lang="en-GB" dirty="0">
                <a:solidFill>
                  <a:schemeClr val="tx2"/>
                </a:solidFill>
              </a:rPr>
              <a:t>👉 How &amp; When?</a:t>
            </a:r>
          </a:p>
          <a:p>
            <a:pPr>
              <a:spcAft>
                <a:spcPts val="1400"/>
              </a:spcAft>
            </a:pPr>
            <a:r>
              <a:rPr lang="en-GB" b="1" dirty="0"/>
              <a:t>Management: </a:t>
            </a:r>
            <a:r>
              <a:rPr lang="en-GB" dirty="0"/>
              <a:t>ensures the execution of plans &amp; strategies through organisation, leadership, and control </a:t>
            </a:r>
            <a:r>
              <a:rPr lang="en-GB" dirty="0">
                <a:solidFill>
                  <a:schemeClr val="tx2"/>
                </a:solidFill>
              </a:rPr>
              <a:t>👉 Who &amp; How Well?</a:t>
            </a:r>
          </a:p>
        </p:txBody>
      </p:sp>
      <p:sp>
        <p:nvSpPr>
          <p:cNvPr id="5" name="Datumsplatzhalter 4">
            <a:extLst>
              <a:ext uri="{FF2B5EF4-FFF2-40B4-BE49-F238E27FC236}">
                <a16:creationId xmlns:a16="http://schemas.microsoft.com/office/drawing/2014/main" id="{F35803C7-73E5-D67E-BF6F-1263C0661AC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034D0CE-7218-9D12-018F-520A11E2D70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504008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952AC93-1E57-03FF-5CA7-2F93D30EFE33}"/>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2F1F542C-AA45-407A-7D2B-634EB3F3DC84}"/>
              </a:ext>
            </a:extLst>
          </p:cNvPr>
          <p:cNvSpPr>
            <a:spLocks noGrp="1"/>
          </p:cNvSpPr>
          <p:nvPr>
            <p:ph type="title"/>
          </p:nvPr>
        </p:nvSpPr>
        <p:spPr/>
        <p:txBody>
          <a:bodyPr/>
          <a:lstStyle/>
          <a:p>
            <a:r>
              <a:rPr lang="en-GB" dirty="0"/>
              <a:t>Strategy, Plan &amp; Management: Let’s recheck!</a:t>
            </a:r>
          </a:p>
        </p:txBody>
      </p:sp>
      <p:pic>
        <p:nvPicPr>
          <p:cNvPr id="8" name="Inhaltsplatzhalter 7">
            <a:hlinkClick r:id="rId2"/>
            <a:extLst>
              <a:ext uri="{FF2B5EF4-FFF2-40B4-BE49-F238E27FC236}">
                <a16:creationId xmlns:a16="http://schemas.microsoft.com/office/drawing/2014/main" id="{4841A30E-076F-C61F-E9AC-0B7F72A6516C}"/>
              </a:ext>
            </a:extLst>
          </p:cNvPr>
          <p:cNvPicPr>
            <a:picLocks noGrp="1" noChangeAspect="1"/>
          </p:cNvPicPr>
          <p:nvPr>
            <p:ph idx="1"/>
          </p:nvPr>
        </p:nvPicPr>
        <p:blipFill>
          <a:blip r:embed="rId3"/>
          <a:stretch>
            <a:fillRect/>
          </a:stretch>
        </p:blipFill>
        <p:spPr>
          <a:xfrm>
            <a:off x="2102664" y="1485000"/>
            <a:ext cx="7986672" cy="4535488"/>
          </a:xfrm>
        </p:spPr>
      </p:pic>
      <p:sp>
        <p:nvSpPr>
          <p:cNvPr id="5" name="Datumsplatzhalter 4">
            <a:extLst>
              <a:ext uri="{FF2B5EF4-FFF2-40B4-BE49-F238E27FC236}">
                <a16:creationId xmlns:a16="http://schemas.microsoft.com/office/drawing/2014/main" id="{2111CCB7-CDFF-18DA-5F42-551F93D1597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AF3B760-CAE8-2B47-9E07-A3359180A23F}"/>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730341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0EC0-3C85-2073-677A-1A2881166F8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6C7F905-BE9A-9858-D540-AE54294386CD}"/>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46FE7A91-5364-14C4-5F1A-7D0983E5EF4E}"/>
              </a:ext>
            </a:extLst>
          </p:cNvPr>
          <p:cNvSpPr>
            <a:spLocks noGrp="1"/>
          </p:cNvSpPr>
          <p:nvPr>
            <p:ph type="title"/>
          </p:nvPr>
        </p:nvSpPr>
        <p:spPr/>
        <p:txBody>
          <a:bodyPr/>
          <a:lstStyle/>
          <a:p>
            <a:r>
              <a:rPr lang="en-GB" dirty="0"/>
              <a:t>Strategy, Plan &amp; Management: Let’s recheck!</a:t>
            </a:r>
          </a:p>
        </p:txBody>
      </p:sp>
      <p:sp>
        <p:nvSpPr>
          <p:cNvPr id="5" name="Datumsplatzhalter 4">
            <a:extLst>
              <a:ext uri="{FF2B5EF4-FFF2-40B4-BE49-F238E27FC236}">
                <a16:creationId xmlns:a16="http://schemas.microsoft.com/office/drawing/2014/main" id="{C136B688-A26D-BCD3-7B7A-7050C726EA0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ABA02F8-8F85-3E2E-18C7-5A216B5E3125}"/>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F1456E64-D513-A662-FD99-A008BA5A60CB}"/>
              </a:ext>
            </a:extLst>
          </p:cNvPr>
          <p:cNvSpPr>
            <a:spLocks noGrp="1"/>
          </p:cNvSpPr>
          <p:nvPr>
            <p:ph idx="1"/>
          </p:nvPr>
        </p:nvSpPr>
        <p:spPr>
          <a:xfrm>
            <a:off x="4080000" y="1628999"/>
            <a:ext cx="7415999" cy="4535265"/>
          </a:xfrm>
        </p:spPr>
        <p:txBody>
          <a:bodyPr/>
          <a:lstStyle/>
          <a:p>
            <a:r>
              <a:rPr lang="en-GB" b="1" dirty="0"/>
              <a:t>Strategy: </a:t>
            </a:r>
          </a:p>
          <a:p>
            <a:pPr lvl="1"/>
            <a:r>
              <a:rPr lang="en-GB" b="1" dirty="0"/>
              <a:t>Goal: Use the stairs</a:t>
            </a:r>
          </a:p>
          <a:p>
            <a:pPr lvl="1"/>
            <a:r>
              <a:rPr lang="en-GB" b="1" dirty="0"/>
              <a:t>options to reach it</a:t>
            </a:r>
          </a:p>
          <a:p>
            <a:pPr lvl="2"/>
            <a:r>
              <a:rPr lang="en-GB" dirty="0"/>
              <a:t>Repressive power</a:t>
            </a:r>
          </a:p>
          <a:p>
            <a:pPr lvl="2"/>
            <a:r>
              <a:rPr lang="en-GB" dirty="0"/>
              <a:t>Provide information</a:t>
            </a:r>
          </a:p>
          <a:p>
            <a:pPr lvl="2"/>
            <a:r>
              <a:rPr lang="en-GB" dirty="0"/>
              <a:t>Nudging: Libertarian Paternalism</a:t>
            </a:r>
          </a:p>
          <a:p>
            <a:pPr lvl="2"/>
            <a:r>
              <a:rPr lang="en-GB" dirty="0"/>
              <a:t>…</a:t>
            </a:r>
          </a:p>
          <a:p>
            <a:pPr lvl="1"/>
            <a:endParaRPr lang="en-GB" dirty="0"/>
          </a:p>
        </p:txBody>
      </p:sp>
      <p:pic>
        <p:nvPicPr>
          <p:cNvPr id="8194" name="Picture 2" descr="Nudge: Improving Decisions About Health, Wealth, and Happiness">
            <a:extLst>
              <a:ext uri="{FF2B5EF4-FFF2-40B4-BE49-F238E27FC236}">
                <a16:creationId xmlns:a16="http://schemas.microsoft.com/office/drawing/2014/main" id="{C7DAC902-A6DE-FC40-4C40-9095B76A6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99" y="1628999"/>
            <a:ext cx="2667200" cy="409027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73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ABA19-E8E1-ACB9-F521-E802DF9FDDD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D49821F-D6A4-4843-10B9-65C8DBB36811}"/>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687F8889-29F2-D0DD-6417-26F74F19C2EF}"/>
              </a:ext>
            </a:extLst>
          </p:cNvPr>
          <p:cNvSpPr>
            <a:spLocks noGrp="1"/>
          </p:cNvSpPr>
          <p:nvPr>
            <p:ph type="title"/>
          </p:nvPr>
        </p:nvSpPr>
        <p:spPr/>
        <p:txBody>
          <a:bodyPr/>
          <a:lstStyle/>
          <a:p>
            <a:r>
              <a:rPr lang="en-GB" dirty="0"/>
              <a:t>So: Strategy, Planning &amp; Management II</a:t>
            </a:r>
          </a:p>
        </p:txBody>
      </p:sp>
      <p:sp>
        <p:nvSpPr>
          <p:cNvPr id="4" name="Inhaltsplatzhalter 3">
            <a:extLst>
              <a:ext uri="{FF2B5EF4-FFF2-40B4-BE49-F238E27FC236}">
                <a16:creationId xmlns:a16="http://schemas.microsoft.com/office/drawing/2014/main" id="{B2DB7B83-44DE-2F1B-6255-7D4FAF4EB005}"/>
              </a:ext>
            </a:extLst>
          </p:cNvPr>
          <p:cNvSpPr>
            <a:spLocks noGrp="1"/>
          </p:cNvSpPr>
          <p:nvPr>
            <p:ph idx="1"/>
          </p:nvPr>
        </p:nvSpPr>
        <p:spPr>
          <a:xfrm>
            <a:off x="695324" y="1485000"/>
            <a:ext cx="11088675" cy="4535265"/>
          </a:xfrm>
        </p:spPr>
        <p:txBody>
          <a:bodyPr>
            <a:normAutofit/>
          </a:bodyPr>
          <a:lstStyle/>
          <a:p>
            <a:pPr>
              <a:spcAft>
                <a:spcPts val="1400"/>
              </a:spcAft>
            </a:pPr>
            <a:r>
              <a:rPr lang="en-GB" sz="2800" b="1" dirty="0"/>
              <a:t>Strategy, Planning, and Management = </a:t>
            </a:r>
            <a:br>
              <a:rPr lang="en-GB" sz="2800" b="1" dirty="0"/>
            </a:br>
            <a:r>
              <a:rPr lang="en-GB" sz="2800" b="1" dirty="0"/>
              <a:t>interdependent concepts that guide organisational success</a:t>
            </a:r>
            <a:br>
              <a:rPr lang="en-GB" sz="2800" b="1" dirty="0"/>
            </a:br>
            <a:endParaRPr lang="en-GB" sz="1200" b="1" dirty="0"/>
          </a:p>
          <a:p>
            <a:pPr>
              <a:spcAft>
                <a:spcPts val="1400"/>
              </a:spcAft>
            </a:pPr>
            <a:r>
              <a:rPr lang="en-GB" sz="2800" dirty="0"/>
              <a:t>Strategy without Planning 👉 lacks structure &amp; feasibility</a:t>
            </a:r>
          </a:p>
          <a:p>
            <a:pPr>
              <a:spcAft>
                <a:spcPts val="1400"/>
              </a:spcAft>
            </a:pPr>
            <a:r>
              <a:rPr lang="en-GB" sz="2800" dirty="0"/>
              <a:t>Planning without Strategy 👉 inefficiency &amp; misalignment with goals</a:t>
            </a:r>
          </a:p>
          <a:p>
            <a:pPr>
              <a:spcAft>
                <a:spcPts val="1400"/>
              </a:spcAft>
            </a:pPr>
            <a:r>
              <a:rPr lang="en-GB" sz="2800" dirty="0"/>
              <a:t>Management without Strategy &amp; Planning </a:t>
            </a:r>
            <a:br>
              <a:rPr lang="en-GB" sz="2800" dirty="0"/>
            </a:br>
            <a:r>
              <a:rPr lang="en-GB" sz="2800" dirty="0"/>
              <a:t>👉 aimless execution &amp; poor resource use</a:t>
            </a:r>
            <a:endParaRPr lang="en-GB" sz="1100" dirty="0"/>
          </a:p>
        </p:txBody>
      </p:sp>
      <p:sp>
        <p:nvSpPr>
          <p:cNvPr id="5" name="Datumsplatzhalter 4">
            <a:extLst>
              <a:ext uri="{FF2B5EF4-FFF2-40B4-BE49-F238E27FC236}">
                <a16:creationId xmlns:a16="http://schemas.microsoft.com/office/drawing/2014/main" id="{D3A057FC-3FCF-90B6-7858-6D06926028E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E25019B-E56A-0576-4E12-AD85D193B9A3}"/>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153200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88A7B-BD09-1ADF-0D94-9B2FDA99F3C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087900B0-43C8-25C2-6372-2B4C90EC61F5}"/>
              </a:ext>
            </a:extLst>
          </p:cNvPr>
          <p:cNvSpPr>
            <a:spLocks noGrp="1"/>
          </p:cNvSpPr>
          <p:nvPr>
            <p:ph type="title"/>
          </p:nvPr>
        </p:nvSpPr>
        <p:spPr/>
        <p:txBody>
          <a:bodyPr/>
          <a:lstStyle/>
          <a:p>
            <a:r>
              <a:rPr lang="en-GB" dirty="0"/>
              <a:t>Square 1:</a:t>
            </a:r>
            <a:br>
              <a:rPr lang="en-GB" dirty="0"/>
            </a:br>
            <a:r>
              <a:rPr lang="en-GB" dirty="0"/>
              <a:t>Environmental Management</a:t>
            </a:r>
          </a:p>
        </p:txBody>
      </p:sp>
      <p:sp>
        <p:nvSpPr>
          <p:cNvPr id="2" name="Foliennummernplatzhalter 1">
            <a:extLst>
              <a:ext uri="{FF2B5EF4-FFF2-40B4-BE49-F238E27FC236}">
                <a16:creationId xmlns:a16="http://schemas.microsoft.com/office/drawing/2014/main" id="{8E24D9BE-74FF-4344-DE8B-32A6FA376FAC}"/>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37</a:t>
            </a:fld>
            <a:endParaRPr lang="en-GB" dirty="0"/>
          </a:p>
        </p:txBody>
      </p:sp>
      <p:sp>
        <p:nvSpPr>
          <p:cNvPr id="6" name="Fußzeilenplatzhalter 5">
            <a:extLst>
              <a:ext uri="{FF2B5EF4-FFF2-40B4-BE49-F238E27FC236}">
                <a16:creationId xmlns:a16="http://schemas.microsoft.com/office/drawing/2014/main" id="{969670EE-130C-89DB-C364-D8D870D64ADF}"/>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0856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5143D-08BB-543A-E9C2-3557189C760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B190A7A-D8E3-D5CC-C294-F3FCA8EF53C1}"/>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4734793F-72B5-0375-17A3-CA439592BD06}"/>
              </a:ext>
            </a:extLst>
          </p:cNvPr>
          <p:cNvSpPr>
            <a:spLocks noGrp="1"/>
          </p:cNvSpPr>
          <p:nvPr>
            <p:ph type="title"/>
          </p:nvPr>
        </p:nvSpPr>
        <p:spPr/>
        <p:txBody>
          <a:bodyPr/>
          <a:lstStyle/>
          <a:p>
            <a:r>
              <a:rPr lang="en-GB" dirty="0"/>
              <a:t>What is Environmental Management?</a:t>
            </a:r>
          </a:p>
        </p:txBody>
      </p:sp>
      <p:sp>
        <p:nvSpPr>
          <p:cNvPr id="4" name="Inhaltsplatzhalter 3">
            <a:extLst>
              <a:ext uri="{FF2B5EF4-FFF2-40B4-BE49-F238E27FC236}">
                <a16:creationId xmlns:a16="http://schemas.microsoft.com/office/drawing/2014/main" id="{180DD0F1-43E9-C29C-70DE-24C16DF4436E}"/>
              </a:ext>
            </a:extLst>
          </p:cNvPr>
          <p:cNvSpPr>
            <a:spLocks noGrp="1"/>
          </p:cNvSpPr>
          <p:nvPr>
            <p:ph idx="1"/>
          </p:nvPr>
        </p:nvSpPr>
        <p:spPr/>
        <p:txBody>
          <a:bodyPr>
            <a:normAutofit fontScale="85000" lnSpcReduction="10000"/>
          </a:bodyPr>
          <a:lstStyle/>
          <a:p>
            <a:pPr marL="0" indent="0" algn="ctr">
              <a:buNone/>
            </a:pPr>
            <a:r>
              <a:rPr lang="en-GB" sz="31800" dirty="0"/>
              <a:t>🤔</a:t>
            </a:r>
          </a:p>
        </p:txBody>
      </p:sp>
      <p:sp>
        <p:nvSpPr>
          <p:cNvPr id="5" name="Datumsplatzhalter 4">
            <a:extLst>
              <a:ext uri="{FF2B5EF4-FFF2-40B4-BE49-F238E27FC236}">
                <a16:creationId xmlns:a16="http://schemas.microsoft.com/office/drawing/2014/main" id="{18CA8FD3-6773-C1B5-1EB6-C209856EE70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A9B6217-7DA2-C10E-8256-220D3C52532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505443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71B23E5-EFF6-43C5-8282-71426FE2E9A4}"/>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9358CBC7-6491-D60C-D310-700FDCB849DD}"/>
              </a:ext>
            </a:extLst>
          </p:cNvPr>
          <p:cNvSpPr>
            <a:spLocks noGrp="1"/>
          </p:cNvSpPr>
          <p:nvPr>
            <p:ph type="title"/>
          </p:nvPr>
        </p:nvSpPr>
        <p:spPr/>
        <p:txBody>
          <a:bodyPr/>
          <a:lstStyle/>
          <a:p>
            <a:r>
              <a:rPr lang="en-GB" dirty="0"/>
              <a:t>What is Environmental Management?</a:t>
            </a:r>
          </a:p>
        </p:txBody>
      </p:sp>
      <p:sp>
        <p:nvSpPr>
          <p:cNvPr id="4" name="Inhaltsplatzhalter 3">
            <a:extLst>
              <a:ext uri="{FF2B5EF4-FFF2-40B4-BE49-F238E27FC236}">
                <a16:creationId xmlns:a16="http://schemas.microsoft.com/office/drawing/2014/main" id="{2DBD11E7-F499-AD9D-7DC2-84FCCFD56503}"/>
              </a:ext>
            </a:extLst>
          </p:cNvPr>
          <p:cNvSpPr>
            <a:spLocks noGrp="1"/>
          </p:cNvSpPr>
          <p:nvPr>
            <p:ph idx="1"/>
          </p:nvPr>
        </p:nvSpPr>
        <p:spPr>
          <a:xfrm>
            <a:off x="695324" y="1125736"/>
            <a:ext cx="10800675" cy="5111264"/>
          </a:xfrm>
        </p:spPr>
        <p:txBody>
          <a:bodyPr>
            <a:normAutofit/>
          </a:bodyPr>
          <a:lstStyle/>
          <a:p>
            <a:r>
              <a:rPr lang="en-GB" b="1" dirty="0"/>
              <a:t>👉 “older” (pre-sustainability) management approach</a:t>
            </a:r>
          </a:p>
          <a:p>
            <a:r>
              <a:rPr lang="en-GB" dirty="0"/>
              <a:t>systematic approach to </a:t>
            </a:r>
            <a:r>
              <a:rPr lang="en-GB" b="1" dirty="0"/>
              <a:t>minimizing environmental impacts</a:t>
            </a:r>
            <a:r>
              <a:rPr lang="en-GB" dirty="0"/>
              <a:t> and ensuring the </a:t>
            </a:r>
            <a:r>
              <a:rPr lang="en-GB" b="1" dirty="0"/>
              <a:t>sustainable use of natural resources</a:t>
            </a:r>
            <a:r>
              <a:rPr lang="en-GB" dirty="0"/>
              <a:t> through </a:t>
            </a:r>
            <a:r>
              <a:rPr lang="en-GB" b="1" dirty="0"/>
              <a:t>policies, regulations, and management strategies</a:t>
            </a:r>
            <a:br>
              <a:rPr lang="en-GB" b="1" dirty="0"/>
            </a:br>
            <a:endParaRPr lang="en-GB" sz="1200" b="1" dirty="0"/>
          </a:p>
          <a:p>
            <a:r>
              <a:rPr lang="en-GB" b="1" dirty="0"/>
              <a:t>Classic approaches:</a:t>
            </a:r>
          </a:p>
          <a:p>
            <a:pPr lvl="1"/>
            <a:r>
              <a:rPr lang="en-GB" dirty="0"/>
              <a:t>Ensuring compliance with environmental </a:t>
            </a:r>
            <a:r>
              <a:rPr lang="en-GB" b="1" dirty="0">
                <a:solidFill>
                  <a:schemeClr val="tx2"/>
                </a:solidFill>
              </a:rPr>
              <a:t>laws and policies</a:t>
            </a:r>
          </a:p>
          <a:p>
            <a:pPr lvl="1"/>
            <a:r>
              <a:rPr lang="en-GB" dirty="0"/>
              <a:t>Identifying and mitigating environmental risks</a:t>
            </a:r>
          </a:p>
          <a:p>
            <a:pPr lvl="1"/>
            <a:r>
              <a:rPr lang="en-GB" dirty="0"/>
              <a:t>Implementing Environmental Management Systems (EMS) like EMAS or ISO 14001</a:t>
            </a:r>
            <a:br>
              <a:rPr lang="en-GB" dirty="0"/>
            </a:br>
            <a:endParaRPr lang="en-GB" sz="1000" dirty="0"/>
          </a:p>
          <a:p>
            <a:r>
              <a:rPr lang="en-GB"/>
              <a:t>🔗 </a:t>
            </a:r>
            <a:r>
              <a:rPr lang="en-GB" b="1"/>
              <a:t>Promoting </a:t>
            </a:r>
            <a:r>
              <a:rPr lang="en-GB" b="1" dirty="0"/>
              <a:t>sustainability </a:t>
            </a:r>
            <a:r>
              <a:rPr lang="en-GB" dirty="0"/>
              <a:t>through pollution prevention, waste management &amp; resource efficiency</a:t>
            </a:r>
          </a:p>
        </p:txBody>
      </p:sp>
      <p:sp>
        <p:nvSpPr>
          <p:cNvPr id="5" name="Datumsplatzhalter 4">
            <a:extLst>
              <a:ext uri="{FF2B5EF4-FFF2-40B4-BE49-F238E27FC236}">
                <a16:creationId xmlns:a16="http://schemas.microsoft.com/office/drawing/2014/main" id="{054236B3-D3C8-B557-967D-7C27CC0319A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A7E82AC-03E9-B71F-0D0B-26482C3DC2A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590804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FA99E03-51EB-A57C-62F1-4CFE6A06A7DA}"/>
              </a:ext>
            </a:extLst>
          </p:cNvPr>
          <p:cNvSpPr>
            <a:spLocks noGrp="1"/>
          </p:cNvSpPr>
          <p:nvPr>
            <p:ph type="sldNum" sz="quarter" idx="12"/>
          </p:nvPr>
        </p:nvSpPr>
        <p:spPr/>
        <p:txBody>
          <a:bodyPr/>
          <a:lstStyle/>
          <a:p>
            <a:fld id="{D836C0FE-70CA-4950-82D6-CF602CC2B770}" type="slidenum">
              <a:rPr lang="en-GB" smtClean="0"/>
              <a:t>4</a:t>
            </a:fld>
            <a:endParaRPr lang="en-GB" dirty="0"/>
          </a:p>
        </p:txBody>
      </p:sp>
      <p:sp>
        <p:nvSpPr>
          <p:cNvPr id="5" name="Datumsplatzhalter 4">
            <a:extLst>
              <a:ext uri="{FF2B5EF4-FFF2-40B4-BE49-F238E27FC236}">
                <a16:creationId xmlns:a16="http://schemas.microsoft.com/office/drawing/2014/main" id="{EBCCA1E5-2930-722B-71F4-9C77CDB5A7EE}"/>
              </a:ext>
            </a:extLst>
          </p:cNvPr>
          <p:cNvSpPr>
            <a:spLocks noGrp="1"/>
          </p:cNvSpPr>
          <p:nvPr>
            <p:ph type="dt" sz="half" idx="10"/>
          </p:nvPr>
        </p:nvSpPr>
        <p:spPr/>
        <p:txBody>
          <a:bodyPr/>
          <a:lstStyle/>
          <a:p>
            <a:r>
              <a:rPr lang="en-GB" dirty="0"/>
              <a:t>(Mulligan, 2018:5)</a:t>
            </a:r>
          </a:p>
        </p:txBody>
      </p:sp>
      <p:sp>
        <p:nvSpPr>
          <p:cNvPr id="6" name="Fußzeilenplatzhalter 5">
            <a:extLst>
              <a:ext uri="{FF2B5EF4-FFF2-40B4-BE49-F238E27FC236}">
                <a16:creationId xmlns:a16="http://schemas.microsoft.com/office/drawing/2014/main" id="{4EEF8F3F-4907-D792-4507-D5EE35C132B9}"/>
              </a:ext>
            </a:extLst>
          </p:cNvPr>
          <p:cNvSpPr>
            <a:spLocks noGrp="1"/>
          </p:cNvSpPr>
          <p:nvPr>
            <p:ph type="ftr" sz="quarter" idx="11"/>
          </p:nvPr>
        </p:nvSpPr>
        <p:spPr/>
        <p:txBody>
          <a:bodyPr/>
          <a:lstStyle/>
          <a:p>
            <a:r>
              <a:rPr lang="en-GB" dirty="0"/>
              <a:t>KMH | L POS</a:t>
            </a:r>
          </a:p>
        </p:txBody>
      </p:sp>
      <p:pic>
        <p:nvPicPr>
          <p:cNvPr id="9" name="Content Placeholder 8">
            <a:extLst>
              <a:ext uri="{FF2B5EF4-FFF2-40B4-BE49-F238E27FC236}">
                <a16:creationId xmlns:a16="http://schemas.microsoft.com/office/drawing/2014/main" id="{77E18C4A-5A45-28E9-3891-44CCDE8348DC}"/>
              </a:ext>
            </a:extLst>
          </p:cNvPr>
          <p:cNvPicPr>
            <a:picLocks noGrp="1" noChangeAspect="1"/>
          </p:cNvPicPr>
          <p:nvPr>
            <p:ph idx="1"/>
          </p:nvPr>
        </p:nvPicPr>
        <p:blipFill>
          <a:blip r:embed="rId2"/>
          <a:stretch>
            <a:fillRect/>
          </a:stretch>
        </p:blipFill>
        <p:spPr>
          <a:xfrm>
            <a:off x="4568528" y="620688"/>
            <a:ext cx="5559920" cy="5327402"/>
          </a:xfrm>
          <a:prstGeom prst="rect">
            <a:avLst/>
          </a:prstGeom>
        </p:spPr>
      </p:pic>
      <p:sp>
        <p:nvSpPr>
          <p:cNvPr id="3" name="Titel 2">
            <a:extLst>
              <a:ext uri="{FF2B5EF4-FFF2-40B4-BE49-F238E27FC236}">
                <a16:creationId xmlns:a16="http://schemas.microsoft.com/office/drawing/2014/main" id="{E04D6FDA-F3B2-FC76-7FE3-9F16D8088E16}"/>
              </a:ext>
            </a:extLst>
          </p:cNvPr>
          <p:cNvSpPr>
            <a:spLocks noGrp="1"/>
          </p:cNvSpPr>
          <p:nvPr>
            <p:ph type="title"/>
          </p:nvPr>
        </p:nvSpPr>
        <p:spPr>
          <a:xfrm>
            <a:off x="695326" y="693000"/>
            <a:ext cx="3672482" cy="792000"/>
          </a:xfrm>
        </p:spPr>
        <p:txBody>
          <a:bodyPr/>
          <a:lstStyle/>
          <a:p>
            <a:pPr>
              <a:lnSpc>
                <a:spcPct val="150000"/>
              </a:lnSpc>
            </a:pPr>
            <a:r>
              <a:rPr lang="en-GB" dirty="0"/>
              <a:t>Elkington’s </a:t>
            </a:r>
            <a:br>
              <a:rPr lang="en-GB" dirty="0"/>
            </a:br>
            <a:r>
              <a:rPr lang="en-GB" dirty="0"/>
              <a:t>“Tripple Bottom Line” (1994)</a:t>
            </a:r>
          </a:p>
        </p:txBody>
      </p:sp>
    </p:spTree>
    <p:extLst>
      <p:ext uri="{BB962C8B-B14F-4D97-AF65-F5344CB8AC3E}">
        <p14:creationId xmlns:p14="http://schemas.microsoft.com/office/powerpoint/2010/main" val="1918225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AE11A-0583-DD08-E99B-E08687141D9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4A7AC61-A2FA-ADD1-DDA7-5BE8BC8621DD}"/>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D3369282-FEBF-D609-BD6D-AAFA82BC8A87}"/>
              </a:ext>
            </a:extLst>
          </p:cNvPr>
          <p:cNvSpPr>
            <a:spLocks noGrp="1"/>
          </p:cNvSpPr>
          <p:nvPr>
            <p:ph type="title"/>
          </p:nvPr>
        </p:nvSpPr>
        <p:spPr>
          <a:xfrm>
            <a:off x="695326" y="549000"/>
            <a:ext cx="10008674" cy="792000"/>
          </a:xfrm>
        </p:spPr>
        <p:txBody>
          <a:bodyPr/>
          <a:lstStyle/>
          <a:p>
            <a:r>
              <a:rPr lang="en-GB" b="1" dirty="0"/>
              <a:t>Why “older” (pre-sustainability) Management Approach?</a:t>
            </a:r>
            <a:br>
              <a:rPr lang="en-GB" b="1" dirty="0"/>
            </a:br>
            <a:endParaRPr lang="en-GB" dirty="0"/>
          </a:p>
        </p:txBody>
      </p:sp>
      <p:sp>
        <p:nvSpPr>
          <p:cNvPr id="5" name="Datumsplatzhalter 4">
            <a:extLst>
              <a:ext uri="{FF2B5EF4-FFF2-40B4-BE49-F238E27FC236}">
                <a16:creationId xmlns:a16="http://schemas.microsoft.com/office/drawing/2014/main" id="{93C8A025-215B-98CD-B0C9-94FD693948A1}"/>
              </a:ext>
            </a:extLst>
          </p:cNvPr>
          <p:cNvSpPr>
            <a:spLocks noGrp="1"/>
          </p:cNvSpPr>
          <p:nvPr>
            <p:ph type="dt" sz="half" idx="10"/>
          </p:nvPr>
        </p:nvSpPr>
        <p:spPr/>
        <p:txBody>
          <a:bodyPr/>
          <a:lstStyle/>
          <a:p>
            <a:r>
              <a:rPr lang="en-GB"/>
              <a:t>(Mulligan, 2018:17)</a:t>
            </a:r>
            <a:endParaRPr lang="en-GB" dirty="0"/>
          </a:p>
        </p:txBody>
      </p:sp>
      <p:sp>
        <p:nvSpPr>
          <p:cNvPr id="6" name="Fußzeilenplatzhalter 5">
            <a:extLst>
              <a:ext uri="{FF2B5EF4-FFF2-40B4-BE49-F238E27FC236}">
                <a16:creationId xmlns:a16="http://schemas.microsoft.com/office/drawing/2014/main" id="{93F73948-8310-7204-E665-A497DB71DE26}"/>
              </a:ext>
            </a:extLst>
          </p:cNvPr>
          <p:cNvSpPr>
            <a:spLocks noGrp="1"/>
          </p:cNvSpPr>
          <p:nvPr>
            <p:ph type="ftr" sz="quarter" idx="11"/>
          </p:nvPr>
        </p:nvSpPr>
        <p:spPr/>
        <p:txBody>
          <a:bodyPr/>
          <a:lstStyle/>
          <a:p>
            <a:r>
              <a:rPr lang="en-GB" dirty="0"/>
              <a:t>KMH / SEM</a:t>
            </a:r>
          </a:p>
        </p:txBody>
      </p:sp>
      <p:pic>
        <p:nvPicPr>
          <p:cNvPr id="7" name="Content Placeholder 7">
            <a:extLst>
              <a:ext uri="{FF2B5EF4-FFF2-40B4-BE49-F238E27FC236}">
                <a16:creationId xmlns:a16="http://schemas.microsoft.com/office/drawing/2014/main" id="{B3034C5A-564E-9012-B1F7-C1509EF2A6AB}"/>
              </a:ext>
            </a:extLst>
          </p:cNvPr>
          <p:cNvPicPr>
            <a:picLocks noGrp="1" noChangeAspect="1"/>
          </p:cNvPicPr>
          <p:nvPr>
            <p:ph idx="1"/>
          </p:nvPr>
        </p:nvPicPr>
        <p:blipFill>
          <a:blip r:embed="rId3"/>
          <a:stretch>
            <a:fillRect/>
          </a:stretch>
        </p:blipFill>
        <p:spPr>
          <a:xfrm>
            <a:off x="12637754" y="1981833"/>
            <a:ext cx="4114286" cy="4076190"/>
          </a:xfrm>
        </p:spPr>
      </p:pic>
      <p:pic>
        <p:nvPicPr>
          <p:cNvPr id="4" name="Picture 4">
            <a:extLst>
              <a:ext uri="{FF2B5EF4-FFF2-40B4-BE49-F238E27FC236}">
                <a16:creationId xmlns:a16="http://schemas.microsoft.com/office/drawing/2014/main" id="{890EFACF-B1EB-A599-283A-4A78363A2493}"/>
              </a:ext>
            </a:extLst>
          </p:cNvPr>
          <p:cNvPicPr>
            <a:picLocks noChangeAspect="1"/>
          </p:cNvPicPr>
          <p:nvPr/>
        </p:nvPicPr>
        <p:blipFill>
          <a:blip r:embed="rId4"/>
          <a:stretch>
            <a:fillRect/>
          </a:stretch>
        </p:blipFill>
        <p:spPr>
          <a:xfrm>
            <a:off x="551384" y="2133000"/>
            <a:ext cx="10945216" cy="3363760"/>
          </a:xfrm>
          <a:prstGeom prst="rect">
            <a:avLst/>
          </a:prstGeom>
        </p:spPr>
      </p:pic>
      <p:cxnSp>
        <p:nvCxnSpPr>
          <p:cNvPr id="10" name="Gerader Verbinder 9">
            <a:extLst>
              <a:ext uri="{FF2B5EF4-FFF2-40B4-BE49-F238E27FC236}">
                <a16:creationId xmlns:a16="http://schemas.microsoft.com/office/drawing/2014/main" id="{6E03C02D-D5A1-2352-D1D7-9C50E0A5DB2F}"/>
              </a:ext>
            </a:extLst>
          </p:cNvPr>
          <p:cNvCxnSpPr>
            <a:cxnSpLocks/>
          </p:cNvCxnSpPr>
          <p:nvPr/>
        </p:nvCxnSpPr>
        <p:spPr>
          <a:xfrm>
            <a:off x="4632250" y="1197000"/>
            <a:ext cx="0" cy="936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Gerader Verbinder 10">
            <a:extLst>
              <a:ext uri="{FF2B5EF4-FFF2-40B4-BE49-F238E27FC236}">
                <a16:creationId xmlns:a16="http://schemas.microsoft.com/office/drawing/2014/main" id="{0643E41F-D264-12E4-A1A5-507CB5F1FE46}"/>
              </a:ext>
            </a:extLst>
          </p:cNvPr>
          <p:cNvCxnSpPr>
            <a:cxnSpLocks/>
          </p:cNvCxnSpPr>
          <p:nvPr/>
        </p:nvCxnSpPr>
        <p:spPr>
          <a:xfrm>
            <a:off x="4632250" y="4428600"/>
            <a:ext cx="0" cy="2010900"/>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14" name="Rechteck 13">
            <a:extLst>
              <a:ext uri="{FF2B5EF4-FFF2-40B4-BE49-F238E27FC236}">
                <a16:creationId xmlns:a16="http://schemas.microsoft.com/office/drawing/2014/main" id="{919C5DCE-AC1E-E250-4AB0-9447837BF7E3}"/>
              </a:ext>
            </a:extLst>
          </p:cNvPr>
          <p:cNvSpPr/>
          <p:nvPr/>
        </p:nvSpPr>
        <p:spPr>
          <a:xfrm>
            <a:off x="-167999" y="1197000"/>
            <a:ext cx="4800249" cy="5242500"/>
          </a:xfrm>
          <a:prstGeom prst="rect">
            <a:avLst/>
          </a:prstGeom>
          <a:solidFill>
            <a:schemeClr val="tx2">
              <a:alpha val="36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440274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6AC290D-346D-6FD6-201F-A56DD102CE02}"/>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1EDEB8EA-D85F-DEC7-D6C1-2E349F8BA08F}"/>
              </a:ext>
            </a:extLst>
          </p:cNvPr>
          <p:cNvSpPr>
            <a:spLocks noGrp="1"/>
          </p:cNvSpPr>
          <p:nvPr>
            <p:ph type="title"/>
          </p:nvPr>
        </p:nvSpPr>
        <p:spPr>
          <a:xfrm>
            <a:off x="695326" y="549000"/>
            <a:ext cx="10008674" cy="792000"/>
          </a:xfrm>
        </p:spPr>
        <p:txBody>
          <a:bodyPr/>
          <a:lstStyle/>
          <a:p>
            <a:r>
              <a:rPr lang="en-GB" b="1" dirty="0"/>
              <a:t>Why “older” (pre-sustainability) Management Approach?</a:t>
            </a:r>
            <a:br>
              <a:rPr lang="en-GB" b="1" dirty="0"/>
            </a:br>
            <a:endParaRPr lang="en-GB" dirty="0"/>
          </a:p>
        </p:txBody>
      </p:sp>
      <p:sp>
        <p:nvSpPr>
          <p:cNvPr id="5" name="Datumsplatzhalter 4">
            <a:extLst>
              <a:ext uri="{FF2B5EF4-FFF2-40B4-BE49-F238E27FC236}">
                <a16:creationId xmlns:a16="http://schemas.microsoft.com/office/drawing/2014/main" id="{B0ADBF02-5BFA-42FA-59C9-E90FEC43F74B}"/>
              </a:ext>
            </a:extLst>
          </p:cNvPr>
          <p:cNvSpPr>
            <a:spLocks noGrp="1"/>
          </p:cNvSpPr>
          <p:nvPr>
            <p:ph type="dt" sz="half" idx="10"/>
          </p:nvPr>
        </p:nvSpPr>
        <p:spPr/>
        <p:txBody>
          <a:bodyPr/>
          <a:lstStyle/>
          <a:p>
            <a:r>
              <a:rPr lang="en-GB"/>
              <a:t>(AP, 1977; New York Times, 1979; AIP, n.d.)</a:t>
            </a:r>
            <a:endParaRPr lang="en-GB" dirty="0"/>
          </a:p>
        </p:txBody>
      </p:sp>
      <p:sp>
        <p:nvSpPr>
          <p:cNvPr id="6" name="Fußzeilenplatzhalter 5">
            <a:extLst>
              <a:ext uri="{FF2B5EF4-FFF2-40B4-BE49-F238E27FC236}">
                <a16:creationId xmlns:a16="http://schemas.microsoft.com/office/drawing/2014/main" id="{81D14784-C216-D012-E86A-859D6ADF3048}"/>
              </a:ext>
            </a:extLst>
          </p:cNvPr>
          <p:cNvSpPr>
            <a:spLocks noGrp="1"/>
          </p:cNvSpPr>
          <p:nvPr>
            <p:ph type="ftr" sz="quarter" idx="11"/>
          </p:nvPr>
        </p:nvSpPr>
        <p:spPr/>
        <p:txBody>
          <a:bodyPr/>
          <a:lstStyle/>
          <a:p>
            <a:r>
              <a:rPr lang="en-GB" dirty="0"/>
              <a:t>KMH / SEM</a:t>
            </a:r>
          </a:p>
        </p:txBody>
      </p:sp>
      <p:pic>
        <p:nvPicPr>
          <p:cNvPr id="7" name="Content Placeholder 7">
            <a:extLst>
              <a:ext uri="{FF2B5EF4-FFF2-40B4-BE49-F238E27FC236}">
                <a16:creationId xmlns:a16="http://schemas.microsoft.com/office/drawing/2014/main" id="{F2C946A7-A51E-9E59-88A0-1AA8D5836EA2}"/>
              </a:ext>
            </a:extLst>
          </p:cNvPr>
          <p:cNvPicPr>
            <a:picLocks noGrp="1" noChangeAspect="1"/>
          </p:cNvPicPr>
          <p:nvPr>
            <p:ph idx="1"/>
          </p:nvPr>
        </p:nvPicPr>
        <p:blipFill>
          <a:blip r:embed="rId3"/>
          <a:stretch>
            <a:fillRect/>
          </a:stretch>
        </p:blipFill>
        <p:spPr>
          <a:xfrm>
            <a:off x="12637754" y="1981833"/>
            <a:ext cx="4114286" cy="4076190"/>
          </a:xfrm>
        </p:spPr>
      </p:pic>
      <p:pic>
        <p:nvPicPr>
          <p:cNvPr id="15362" name="Picture 2" descr="Neben den Atomkraftgegnern (hier 1977 in Hameln) entwickeln sich in den siebziger Jahren zahlreiche soziale und ökologische Bewegungen.">
            <a:hlinkClick r:id="rId4"/>
            <a:extLst>
              <a:ext uri="{FF2B5EF4-FFF2-40B4-BE49-F238E27FC236}">
                <a16:creationId xmlns:a16="http://schemas.microsoft.com/office/drawing/2014/main" id="{CFE6E308-82C8-EEFC-40B9-A2B14AD4A9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154" y="1200774"/>
            <a:ext cx="5222250" cy="348150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364" name="Picture 4" descr="The Limits to Growth by Donella H. Meadows | Goodreads">
            <a:extLst>
              <a:ext uri="{FF2B5EF4-FFF2-40B4-BE49-F238E27FC236}">
                <a16:creationId xmlns:a16="http://schemas.microsoft.com/office/drawing/2014/main" id="{C2B6446B-A9FA-A9D9-BD5C-D236949BAC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654327">
            <a:off x="431027" y="3645725"/>
            <a:ext cx="2080340" cy="350100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49600D-2876-5E1E-76C1-27AE3F6988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6395" y="1188411"/>
            <a:ext cx="6483903" cy="364645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15FEDDF-0813-0417-9AFA-9721294563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7989" y="2010328"/>
            <a:ext cx="3498181" cy="4229619"/>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458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F0A91-D50A-2707-A189-B25A73BDAB6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6BFE99C-9CFC-71AD-2C73-271A7D87A978}"/>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6FDE1B24-A5DB-C59E-5B0D-15DB79657537}"/>
              </a:ext>
            </a:extLst>
          </p:cNvPr>
          <p:cNvSpPr>
            <a:spLocks noGrp="1"/>
          </p:cNvSpPr>
          <p:nvPr>
            <p:ph type="title"/>
          </p:nvPr>
        </p:nvSpPr>
        <p:spPr>
          <a:xfrm>
            <a:off x="695326" y="549000"/>
            <a:ext cx="10008674" cy="792000"/>
          </a:xfrm>
        </p:spPr>
        <p:txBody>
          <a:bodyPr/>
          <a:lstStyle/>
          <a:p>
            <a:r>
              <a:rPr lang="en-GB" b="1" dirty="0"/>
              <a:t>Why “older” (pre-sustainability) Management Approach?</a:t>
            </a:r>
            <a:br>
              <a:rPr lang="en-GB" b="1" dirty="0"/>
            </a:br>
            <a:endParaRPr lang="en-GB" dirty="0"/>
          </a:p>
        </p:txBody>
      </p:sp>
      <p:sp>
        <p:nvSpPr>
          <p:cNvPr id="5" name="Datumsplatzhalter 4">
            <a:extLst>
              <a:ext uri="{FF2B5EF4-FFF2-40B4-BE49-F238E27FC236}">
                <a16:creationId xmlns:a16="http://schemas.microsoft.com/office/drawing/2014/main" id="{545F2B9B-6D3E-1877-98C5-F4CFC21AEE0C}"/>
              </a:ext>
            </a:extLst>
          </p:cNvPr>
          <p:cNvSpPr>
            <a:spLocks noGrp="1"/>
          </p:cNvSpPr>
          <p:nvPr>
            <p:ph type="dt" sz="half" idx="10"/>
          </p:nvPr>
        </p:nvSpPr>
        <p:spPr/>
        <p:txBody>
          <a:bodyPr/>
          <a:lstStyle/>
          <a:p>
            <a:r>
              <a:rPr lang="en-GB"/>
              <a:t>(Salzburger Nachrichten, 2014; Profil, 1984; Die Presse, 2016)</a:t>
            </a:r>
            <a:endParaRPr lang="en-GB" dirty="0"/>
          </a:p>
        </p:txBody>
      </p:sp>
      <p:sp>
        <p:nvSpPr>
          <p:cNvPr id="6" name="Fußzeilenplatzhalter 5">
            <a:extLst>
              <a:ext uri="{FF2B5EF4-FFF2-40B4-BE49-F238E27FC236}">
                <a16:creationId xmlns:a16="http://schemas.microsoft.com/office/drawing/2014/main" id="{12F237DC-8567-661E-A578-30B61B18CA77}"/>
              </a:ext>
            </a:extLst>
          </p:cNvPr>
          <p:cNvSpPr>
            <a:spLocks noGrp="1"/>
          </p:cNvSpPr>
          <p:nvPr>
            <p:ph type="ftr" sz="quarter" idx="11"/>
          </p:nvPr>
        </p:nvSpPr>
        <p:spPr/>
        <p:txBody>
          <a:bodyPr/>
          <a:lstStyle/>
          <a:p>
            <a:r>
              <a:rPr lang="en-GB" dirty="0"/>
              <a:t>KMH / SEM</a:t>
            </a:r>
          </a:p>
        </p:txBody>
      </p:sp>
      <p:pic>
        <p:nvPicPr>
          <p:cNvPr id="7" name="Content Placeholder 7">
            <a:extLst>
              <a:ext uri="{FF2B5EF4-FFF2-40B4-BE49-F238E27FC236}">
                <a16:creationId xmlns:a16="http://schemas.microsoft.com/office/drawing/2014/main" id="{F4BC6F40-B873-B854-B987-ADFB2C097FCA}"/>
              </a:ext>
            </a:extLst>
          </p:cNvPr>
          <p:cNvPicPr>
            <a:picLocks noGrp="1" noChangeAspect="1"/>
          </p:cNvPicPr>
          <p:nvPr>
            <p:ph idx="1"/>
          </p:nvPr>
        </p:nvPicPr>
        <p:blipFill>
          <a:blip r:embed="rId3"/>
          <a:stretch>
            <a:fillRect/>
          </a:stretch>
        </p:blipFill>
        <p:spPr>
          <a:xfrm>
            <a:off x="12637754" y="1981833"/>
            <a:ext cx="4114286" cy="4076190"/>
          </a:xfrm>
        </p:spPr>
      </p:pic>
      <p:pic>
        <p:nvPicPr>
          <p:cNvPr id="2052" name="Picture 4">
            <a:hlinkClick r:id="rId4"/>
            <a:extLst>
              <a:ext uri="{FF2B5EF4-FFF2-40B4-BE49-F238E27FC236}">
                <a16:creationId xmlns:a16="http://schemas.microsoft.com/office/drawing/2014/main" id="{7F72E468-2BDC-1B29-A95D-ACACC89FE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999" y="2173220"/>
            <a:ext cx="5123669" cy="341578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Grafik 9">
            <a:hlinkClick r:id="rId6"/>
            <a:extLst>
              <a:ext uri="{FF2B5EF4-FFF2-40B4-BE49-F238E27FC236}">
                <a16:creationId xmlns:a16="http://schemas.microsoft.com/office/drawing/2014/main" id="{045AAE9D-B2EC-2A31-26CF-BA9F1932BE91}"/>
              </a:ext>
            </a:extLst>
          </p:cNvPr>
          <p:cNvPicPr>
            <a:picLocks noChangeAspect="1"/>
          </p:cNvPicPr>
          <p:nvPr/>
        </p:nvPicPr>
        <p:blipFill>
          <a:blip r:embed="rId7"/>
          <a:stretch>
            <a:fillRect/>
          </a:stretch>
        </p:blipFill>
        <p:spPr>
          <a:xfrm>
            <a:off x="7246085" y="2116573"/>
            <a:ext cx="5257915" cy="3472427"/>
          </a:xfrm>
          <a:prstGeom prst="rect">
            <a:avLst/>
          </a:prstGeom>
          <a:ln w="6350">
            <a:solidFill>
              <a:schemeClr val="tx1"/>
            </a:solidFill>
          </a:ln>
          <a:effectLst>
            <a:outerShdw blurRad="254000" dist="107763" dir="2699994" algn="tl">
              <a:prstClr val="black">
                <a:alpha val="40000"/>
              </a:prstClr>
            </a:outerShdw>
          </a:effectLst>
        </p:spPr>
      </p:pic>
      <p:pic>
        <p:nvPicPr>
          <p:cNvPr id="8" name="Picture 6">
            <a:extLst>
              <a:ext uri="{FF2B5EF4-FFF2-40B4-BE49-F238E27FC236}">
                <a16:creationId xmlns:a16="http://schemas.microsoft.com/office/drawing/2014/main" id="{F9C6BFCD-3866-EFCD-2297-E8720260F96E}"/>
              </a:ext>
            </a:extLst>
          </p:cNvPr>
          <p:cNvPicPr>
            <a:picLocks noChangeAspect="1" noChangeArrowheads="1"/>
          </p:cNvPicPr>
          <p:nvPr/>
        </p:nvPicPr>
        <p:blipFill>
          <a:blip r:embed="rId8"/>
          <a:srcRect/>
          <a:stretch>
            <a:fillRect/>
          </a:stretch>
        </p:blipFill>
        <p:spPr bwMode="auto">
          <a:xfrm rot="394943">
            <a:off x="4252784" y="1480688"/>
            <a:ext cx="3455231" cy="4643205"/>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1875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AC13B9-0FFD-7904-32A3-17CC3CF2F7B5}"/>
            </a:ext>
          </a:extLst>
        </p:cNvPr>
        <p:cNvGrpSpPr/>
        <p:nvPr/>
      </p:nvGrpSpPr>
      <p:grpSpPr>
        <a:xfrm>
          <a:off x="0" y="0"/>
          <a:ext cx="0" cy="0"/>
          <a:chOff x="0" y="0"/>
          <a:chExt cx="0" cy="0"/>
        </a:xfrm>
      </p:grpSpPr>
      <p:sp>
        <p:nvSpPr>
          <p:cNvPr id="6" name="Fußzeilenplatzhalter 5">
            <a:extLst>
              <a:ext uri="{FF2B5EF4-FFF2-40B4-BE49-F238E27FC236}">
                <a16:creationId xmlns:a16="http://schemas.microsoft.com/office/drawing/2014/main" id="{827DA746-83D9-9932-FAF4-6FB1552F46BC}"/>
              </a:ext>
            </a:extLst>
          </p:cNvPr>
          <p:cNvSpPr>
            <a:spLocks noGrp="1"/>
          </p:cNvSpPr>
          <p:nvPr>
            <p:ph type="ftr" sz="quarter" idx="11"/>
          </p:nvPr>
        </p:nvSpPr>
        <p:spPr/>
        <p:txBody>
          <a:bodyPr/>
          <a:lstStyle/>
          <a:p>
            <a:r>
              <a:rPr lang="en-GB" dirty="0"/>
              <a:t>KMH / SEM</a:t>
            </a:r>
          </a:p>
        </p:txBody>
      </p:sp>
      <p:pic>
        <p:nvPicPr>
          <p:cNvPr id="3074" name="Picture 2">
            <a:extLst>
              <a:ext uri="{FF2B5EF4-FFF2-40B4-BE49-F238E27FC236}">
                <a16:creationId xmlns:a16="http://schemas.microsoft.com/office/drawing/2014/main" id="{C51EEC6E-6F1B-1F98-522F-62DEC39752A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45252" y="0"/>
            <a:ext cx="9846748"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a:extLst>
              <a:ext uri="{FF2B5EF4-FFF2-40B4-BE49-F238E27FC236}">
                <a16:creationId xmlns:a16="http://schemas.microsoft.com/office/drawing/2014/main" id="{9FEF4C43-5661-74C6-FBB6-21C49F8C830A}"/>
              </a:ext>
            </a:extLst>
          </p:cNvPr>
          <p:cNvSpPr>
            <a:spLocks noGrp="1"/>
          </p:cNvSpPr>
          <p:nvPr>
            <p:ph type="title"/>
          </p:nvPr>
        </p:nvSpPr>
        <p:spPr/>
        <p:txBody>
          <a:bodyPr/>
          <a:lstStyle/>
          <a:p>
            <a:endParaRPr lang="en-GB" dirty="0"/>
          </a:p>
        </p:txBody>
      </p:sp>
      <p:sp>
        <p:nvSpPr>
          <p:cNvPr id="13" name="Rechteck: abgerundete Ecken 12">
            <a:extLst>
              <a:ext uri="{FF2B5EF4-FFF2-40B4-BE49-F238E27FC236}">
                <a16:creationId xmlns:a16="http://schemas.microsoft.com/office/drawing/2014/main" id="{45D2A0D6-0737-90DF-6795-F5FC34FCAD3B}"/>
              </a:ext>
            </a:extLst>
          </p:cNvPr>
          <p:cNvSpPr/>
          <p:nvPr/>
        </p:nvSpPr>
        <p:spPr>
          <a:xfrm>
            <a:off x="397486" y="3840765"/>
            <a:ext cx="4032000" cy="2160000"/>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2800" dirty="0"/>
              <a:t>For centuries we have treated land, sea and sky as though the were limitless. They aren’t.</a:t>
            </a:r>
          </a:p>
        </p:txBody>
      </p:sp>
      <p:sp>
        <p:nvSpPr>
          <p:cNvPr id="2" name="Foliennummernplatzhalter 1">
            <a:extLst>
              <a:ext uri="{FF2B5EF4-FFF2-40B4-BE49-F238E27FC236}">
                <a16:creationId xmlns:a16="http://schemas.microsoft.com/office/drawing/2014/main" id="{1F3B7ECA-54BC-94DB-ED50-A4BEB97F502D}"/>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5" name="Datumsplatzhalter 4">
            <a:extLst>
              <a:ext uri="{FF2B5EF4-FFF2-40B4-BE49-F238E27FC236}">
                <a16:creationId xmlns:a16="http://schemas.microsoft.com/office/drawing/2014/main" id="{1053ED56-9AAA-20C1-5419-D0A7B4E6B132}"/>
              </a:ext>
            </a:extLst>
          </p:cNvPr>
          <p:cNvSpPr>
            <a:spLocks noGrp="1"/>
          </p:cNvSpPr>
          <p:nvPr>
            <p:ph type="dt" sz="half" idx="10"/>
          </p:nvPr>
        </p:nvSpPr>
        <p:spPr/>
        <p:txBody>
          <a:bodyPr/>
          <a:lstStyle/>
          <a:p>
            <a:r>
              <a:rPr lang="en-GB" dirty="0">
                <a:solidFill>
                  <a:schemeClr val="bg1"/>
                </a:solidFill>
              </a:rPr>
              <a:t>(National Geographic, 1970)</a:t>
            </a:r>
          </a:p>
        </p:txBody>
      </p:sp>
      <p:cxnSp>
        <p:nvCxnSpPr>
          <p:cNvPr id="15" name="Verbinder: gekrümmt 14">
            <a:extLst>
              <a:ext uri="{FF2B5EF4-FFF2-40B4-BE49-F238E27FC236}">
                <a16:creationId xmlns:a16="http://schemas.microsoft.com/office/drawing/2014/main" id="{BC45BF55-0E35-6584-C4FA-797823718165}"/>
              </a:ext>
            </a:extLst>
          </p:cNvPr>
          <p:cNvCxnSpPr>
            <a:cxnSpLocks/>
          </p:cNvCxnSpPr>
          <p:nvPr/>
        </p:nvCxnSpPr>
        <p:spPr>
          <a:xfrm rot="5400000" flipH="1" flipV="1">
            <a:off x="742602" y="2169881"/>
            <a:ext cx="2272283" cy="1069486"/>
          </a:xfrm>
          <a:prstGeom prst="curvedConnector3">
            <a:avLst>
              <a:gd name="adj1" fmla="val 100302"/>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14671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F592815-95CF-9EF9-C298-EB869A0C82B7}"/>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8227E78D-196E-36A2-8EB1-457C124908E7}"/>
              </a:ext>
            </a:extLst>
          </p:cNvPr>
          <p:cNvSpPr>
            <a:spLocks noGrp="1"/>
          </p:cNvSpPr>
          <p:nvPr>
            <p:ph type="title"/>
          </p:nvPr>
        </p:nvSpPr>
        <p:spPr/>
        <p:txBody>
          <a:bodyPr/>
          <a:lstStyle/>
          <a:p>
            <a:r>
              <a:rPr lang="en-GB" dirty="0"/>
              <a:t>Digression: Nature &amp; the Environment</a:t>
            </a:r>
          </a:p>
        </p:txBody>
      </p:sp>
      <p:graphicFrame>
        <p:nvGraphicFramePr>
          <p:cNvPr id="7" name="Inhaltsplatzhalter 6">
            <a:extLst>
              <a:ext uri="{FF2B5EF4-FFF2-40B4-BE49-F238E27FC236}">
                <a16:creationId xmlns:a16="http://schemas.microsoft.com/office/drawing/2014/main" id="{6E5A69B6-0B64-B9F2-E7D0-79D9FDE4D5AE}"/>
              </a:ext>
            </a:extLst>
          </p:cNvPr>
          <p:cNvGraphicFramePr>
            <a:graphicFrameLocks noGrp="1"/>
          </p:cNvGraphicFramePr>
          <p:nvPr>
            <p:ph idx="1"/>
            <p:extLst>
              <p:ext uri="{D42A27DB-BD31-4B8C-83A1-F6EECF244321}">
                <p14:modId xmlns:p14="http://schemas.microsoft.com/office/powerpoint/2010/main" val="2239212057"/>
              </p:ext>
            </p:extLst>
          </p:nvPr>
        </p:nvGraphicFramePr>
        <p:xfrm>
          <a:off x="697612" y="1342994"/>
          <a:ext cx="10798386" cy="4784054"/>
        </p:xfrm>
        <a:graphic>
          <a:graphicData uri="http://schemas.openxmlformats.org/drawingml/2006/table">
            <a:tbl>
              <a:tblPr firstRow="1">
                <a:tableStyleId>{073A0DAA-6AF3-43AB-8588-CEC1D06C72B9}</a:tableStyleId>
              </a:tblPr>
              <a:tblGrid>
                <a:gridCol w="1510388">
                  <a:extLst>
                    <a:ext uri="{9D8B030D-6E8A-4147-A177-3AD203B41FA5}">
                      <a16:colId xmlns:a16="http://schemas.microsoft.com/office/drawing/2014/main" val="3441995925"/>
                    </a:ext>
                  </a:extLst>
                </a:gridCol>
                <a:gridCol w="2089074">
                  <a:extLst>
                    <a:ext uri="{9D8B030D-6E8A-4147-A177-3AD203B41FA5}">
                      <a16:colId xmlns:a16="http://schemas.microsoft.com/office/drawing/2014/main" val="1805608909"/>
                    </a:ext>
                  </a:extLst>
                </a:gridCol>
                <a:gridCol w="1799731">
                  <a:extLst>
                    <a:ext uri="{9D8B030D-6E8A-4147-A177-3AD203B41FA5}">
                      <a16:colId xmlns:a16="http://schemas.microsoft.com/office/drawing/2014/main" val="66079301"/>
                    </a:ext>
                  </a:extLst>
                </a:gridCol>
                <a:gridCol w="1799731">
                  <a:extLst>
                    <a:ext uri="{9D8B030D-6E8A-4147-A177-3AD203B41FA5}">
                      <a16:colId xmlns:a16="http://schemas.microsoft.com/office/drawing/2014/main" val="2148529977"/>
                    </a:ext>
                  </a:extLst>
                </a:gridCol>
                <a:gridCol w="1799731">
                  <a:extLst>
                    <a:ext uri="{9D8B030D-6E8A-4147-A177-3AD203B41FA5}">
                      <a16:colId xmlns:a16="http://schemas.microsoft.com/office/drawing/2014/main" val="1636896592"/>
                    </a:ext>
                  </a:extLst>
                </a:gridCol>
                <a:gridCol w="1799731">
                  <a:extLst>
                    <a:ext uri="{9D8B030D-6E8A-4147-A177-3AD203B41FA5}">
                      <a16:colId xmlns:a16="http://schemas.microsoft.com/office/drawing/2014/main" val="1893966249"/>
                    </a:ext>
                  </a:extLst>
                </a:gridCol>
              </a:tblGrid>
              <a:tr h="896494">
                <a:tc>
                  <a:txBody>
                    <a:bodyPr/>
                    <a:lstStyle/>
                    <a:p>
                      <a:pPr algn="ctr" fontAlgn="ctr"/>
                      <a:r>
                        <a:rPr lang="de-AT" sz="1800" u="none" strike="noStrike" dirty="0" err="1">
                          <a:effectLst/>
                        </a:rPr>
                        <a:t>Perspective</a:t>
                      </a:r>
                      <a:r>
                        <a:rPr lang="de-AT" sz="1800" u="none" strike="noStrike" dirty="0">
                          <a:effectLst/>
                        </a:rPr>
                        <a:t>  👉</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err="1">
                          <a:effectLst/>
                        </a:rPr>
                        <a:t>Ecological</a:t>
                      </a:r>
                      <a:r>
                        <a:rPr lang="de-AT" sz="1800" u="none" strike="noStrike" dirty="0">
                          <a:effectLst/>
                        </a:rPr>
                        <a:t> </a:t>
                      </a:r>
                      <a:br>
                        <a:rPr lang="de-AT" sz="1800" u="none" strike="noStrike" dirty="0">
                          <a:effectLst/>
                        </a:rPr>
                      </a:b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err="1">
                          <a:effectLst/>
                        </a:rPr>
                        <a:t>Regulatory</a:t>
                      </a:r>
                      <a:r>
                        <a:rPr lang="de-AT" sz="1800" u="none" strike="noStrike" dirty="0">
                          <a:effectLst/>
                        </a:rPr>
                        <a:t>/Legal </a:t>
                      </a: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a:effectLst/>
                        </a:rPr>
                        <a:t>Corporate </a:t>
                      </a:r>
                      <a:r>
                        <a:rPr lang="de-AT" sz="1800" u="none" strike="noStrike" dirty="0" err="1">
                          <a:effectLst/>
                        </a:rPr>
                        <a:t>Sustainability</a:t>
                      </a:r>
                      <a:r>
                        <a:rPr lang="de-AT" sz="1800" u="none" strike="noStrike" dirty="0">
                          <a:effectLst/>
                        </a:rPr>
                        <a:t> </a:t>
                      </a: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err="1">
                          <a:effectLst/>
                        </a:rPr>
                        <a:t>Socio-economic</a:t>
                      </a:r>
                      <a:r>
                        <a:rPr lang="de-AT" sz="1800" u="none" strike="noStrike" dirty="0">
                          <a:effectLst/>
                        </a:rPr>
                        <a:t> </a:t>
                      </a: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a:effectLst/>
                        </a:rPr>
                        <a:t>Systems </a:t>
                      </a:r>
                      <a:r>
                        <a:rPr lang="de-AT" sz="1800" u="none" strike="noStrike" dirty="0" err="1">
                          <a:effectLst/>
                        </a:rPr>
                        <a:t>Thinking</a:t>
                      </a:r>
                      <a:r>
                        <a:rPr lang="de-AT" sz="1800" u="none" strike="noStrike" dirty="0">
                          <a:effectLst/>
                        </a:rPr>
                        <a:t> </a:t>
                      </a: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extLst>
                  <a:ext uri="{0D108BD9-81ED-4DB2-BD59-A6C34878D82A}">
                    <a16:rowId xmlns:a16="http://schemas.microsoft.com/office/drawing/2014/main" val="2518899466"/>
                  </a:ext>
                </a:extLst>
              </a:tr>
              <a:tr h="1943780">
                <a:tc>
                  <a:txBody>
                    <a:bodyPr/>
                    <a:lstStyle/>
                    <a:p>
                      <a:pPr algn="ctr" fontAlgn="ctr"/>
                      <a:r>
                        <a:rPr lang="de-AT" sz="1600" b="1" u="none" strike="noStrike" dirty="0">
                          <a:effectLst/>
                        </a:rPr>
                        <a:t>Understanding</a:t>
                      </a:r>
                      <a:br>
                        <a:rPr lang="de-AT" sz="1600" b="1" u="none" strike="noStrike" dirty="0">
                          <a:effectLst/>
                        </a:rPr>
                      </a:br>
                      <a:r>
                        <a:rPr lang="de-AT" sz="1600" b="1" u="none" strike="noStrike" dirty="0">
                          <a:effectLst/>
                        </a:rPr>
                        <a:t> </a:t>
                      </a:r>
                      <a:r>
                        <a:rPr lang="de-AT" sz="1600" b="1" u="none" strike="noStrike" dirty="0" err="1">
                          <a:effectLst/>
                        </a:rPr>
                        <a:t>of</a:t>
                      </a:r>
                      <a:r>
                        <a:rPr lang="de-AT" sz="1600" b="1" u="none" strike="noStrike" dirty="0">
                          <a:effectLst/>
                        </a:rPr>
                        <a:t> </a:t>
                      </a:r>
                      <a:br>
                        <a:rPr lang="de-AT" sz="1600" b="1" u="none" strike="noStrike" dirty="0">
                          <a:effectLst/>
                        </a:rPr>
                      </a:br>
                      <a:r>
                        <a:rPr lang="de-AT" sz="1600" b="1" u="none" strike="noStrike" dirty="0">
                          <a:effectLst/>
                        </a:rPr>
                        <a:t>Environment</a:t>
                      </a:r>
                      <a:endParaRPr lang="de-AT"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b="1" u="none" strike="noStrike" dirty="0">
                          <a:effectLst/>
                        </a:rPr>
                        <a:t>natural environment: </a:t>
                      </a:r>
                      <a:br>
                        <a:rPr lang="en-US" sz="1600" u="none" strike="noStrike" dirty="0">
                          <a:effectLst/>
                        </a:rPr>
                      </a:br>
                      <a:r>
                        <a:rPr lang="en-US" sz="1600" u="none" strike="noStrike" dirty="0">
                          <a:effectLst/>
                        </a:rPr>
                        <a:t>air, water, soil, biodiversity &amp; ecosystems</a:t>
                      </a:r>
                      <a:endParaRPr lang="en-US" sz="1600" b="0"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Sum of </a:t>
                      </a:r>
                      <a:r>
                        <a:rPr lang="en-US" sz="1600" b="1" u="none" strike="noStrike" dirty="0">
                          <a:effectLst/>
                        </a:rPr>
                        <a:t>laws &amp; policies </a:t>
                      </a:r>
                      <a:r>
                        <a:rPr lang="en-US" sz="1600" u="none" strike="noStrike" dirty="0">
                          <a:effectLst/>
                        </a:rPr>
                        <a:t>referring to: air, water, land, &amp; living organisms</a:t>
                      </a:r>
                      <a:endParaRPr lang="en-US" sz="1600" b="0"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natural &amp; operational </a:t>
                      </a:r>
                      <a:r>
                        <a:rPr lang="en-US" sz="1600" b="1" u="none" strike="noStrike" dirty="0">
                          <a:effectLst/>
                        </a:rPr>
                        <a:t>surroundings</a:t>
                      </a:r>
                      <a:r>
                        <a:rPr lang="en-US" sz="1600" u="none" strike="noStrike" dirty="0">
                          <a:effectLst/>
                        </a:rPr>
                        <a:t> affected by corporate activities</a:t>
                      </a:r>
                      <a:endParaRPr lang="en-US" sz="1600" b="0"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b="1" u="none" strike="noStrike" dirty="0">
                          <a:effectLst/>
                        </a:rPr>
                        <a:t>interaction</a:t>
                      </a:r>
                      <a:r>
                        <a:rPr lang="en-US" sz="1600" u="none" strike="noStrike" dirty="0">
                          <a:effectLst/>
                        </a:rPr>
                        <a:t> between human societies &amp; natural systems in general</a:t>
                      </a:r>
                      <a:endParaRPr lang="en-US" sz="1600" b="0"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complex system of </a:t>
                      </a:r>
                      <a:r>
                        <a:rPr lang="en-US" sz="1600" b="1" u="none" strike="noStrike" dirty="0">
                          <a:effectLst/>
                        </a:rPr>
                        <a:t>interrelated natural and human-made </a:t>
                      </a:r>
                      <a:r>
                        <a:rPr lang="en-US" sz="1600" u="none" strike="noStrike" dirty="0">
                          <a:effectLst/>
                        </a:rPr>
                        <a:t>components</a:t>
                      </a:r>
                      <a:endParaRPr lang="en-US" sz="1600" b="0" i="0" u="none" strike="noStrike" dirty="0">
                        <a:solidFill>
                          <a:srgbClr val="000000"/>
                        </a:solidFill>
                        <a:effectLst/>
                        <a:latin typeface="Aptos Narrow" panose="020B0004020202020204" pitchFamily="34" charset="0"/>
                      </a:endParaRPr>
                    </a:p>
                  </a:txBody>
                  <a:tcPr marL="6479" marR="6479" marT="6479" marB="0" anchor="ctr"/>
                </a:tc>
                <a:extLst>
                  <a:ext uri="{0D108BD9-81ED-4DB2-BD59-A6C34878D82A}">
                    <a16:rowId xmlns:a16="http://schemas.microsoft.com/office/drawing/2014/main" val="1831543766"/>
                  </a:ext>
                </a:extLst>
              </a:tr>
              <a:tr h="1943780">
                <a:tc>
                  <a:txBody>
                    <a:bodyPr/>
                    <a:lstStyle/>
                    <a:p>
                      <a:pPr algn="ctr" fontAlgn="ctr"/>
                      <a:r>
                        <a:rPr lang="de-AT" sz="1600" b="1" u="none" strike="noStrike" dirty="0" err="1">
                          <a:effectLst/>
                        </a:rPr>
                        <a:t>Examples</a:t>
                      </a:r>
                      <a:endParaRPr lang="de-AT"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600" u="none" strike="noStrike" dirty="0" err="1">
                          <a:effectLst/>
                        </a:rPr>
                        <a:t>Biodiversity</a:t>
                      </a:r>
                      <a:r>
                        <a:rPr lang="de-AT" sz="1600" u="none" strike="noStrike" dirty="0">
                          <a:effectLst/>
                        </a:rPr>
                        <a:t> </a:t>
                      </a:r>
                      <a:r>
                        <a:rPr lang="de-AT" sz="1600" u="none" strike="noStrike" dirty="0" err="1">
                          <a:effectLst/>
                        </a:rPr>
                        <a:t>conservation</a:t>
                      </a:r>
                      <a:r>
                        <a:rPr lang="de-AT" sz="1600" u="none" strike="noStrike" dirty="0">
                          <a:effectLst/>
                        </a:rPr>
                        <a:t>, </a:t>
                      </a:r>
                      <a:br>
                        <a:rPr lang="de-AT" sz="1600" u="none" strike="noStrike" dirty="0">
                          <a:effectLst/>
                        </a:rPr>
                      </a:br>
                      <a:r>
                        <a:rPr lang="de-AT" sz="1600" u="none" strike="noStrike" dirty="0" err="1">
                          <a:effectLst/>
                        </a:rPr>
                        <a:t>habitat</a:t>
                      </a:r>
                      <a:r>
                        <a:rPr lang="de-AT" sz="1600" u="none" strike="noStrike" dirty="0">
                          <a:effectLst/>
                        </a:rPr>
                        <a:t> </a:t>
                      </a:r>
                      <a:r>
                        <a:rPr lang="de-AT" sz="1600" u="none" strike="noStrike" dirty="0" err="1">
                          <a:effectLst/>
                        </a:rPr>
                        <a:t>protection</a:t>
                      </a:r>
                      <a:r>
                        <a:rPr lang="de-AT" sz="1600" u="none" strike="noStrike" dirty="0">
                          <a:effectLst/>
                        </a:rPr>
                        <a:t>, </a:t>
                      </a:r>
                      <a:r>
                        <a:rPr lang="de-AT" sz="1600" u="none" strike="noStrike" dirty="0" err="1">
                          <a:effectLst/>
                        </a:rPr>
                        <a:t>ecosystem</a:t>
                      </a:r>
                      <a:r>
                        <a:rPr lang="de-AT" sz="1600" u="none" strike="noStrike" dirty="0">
                          <a:effectLst/>
                        </a:rPr>
                        <a:t> </a:t>
                      </a:r>
                      <a:r>
                        <a:rPr lang="de-AT" sz="1600" u="none" strike="noStrike" dirty="0" err="1">
                          <a:effectLst/>
                        </a:rPr>
                        <a:t>restoration</a:t>
                      </a:r>
                      <a:endParaRPr lang="de-AT"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600" u="none" strike="noStrike" dirty="0">
                          <a:effectLst/>
                        </a:rPr>
                        <a:t>ISO 14001 Environmental Management Systems, EU Green Deal</a:t>
                      </a:r>
                      <a:endParaRPr lang="de-AT"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Environmental, Social, Governance (ESG) &amp; Corporate Social Responsibility (CSR) policies / </a:t>
                      </a:r>
                      <a:r>
                        <a:rPr lang="en-US" sz="1600" u="none" strike="noStrike" dirty="0" err="1">
                          <a:effectLst/>
                        </a:rPr>
                        <a:t>reprtings</a:t>
                      </a:r>
                      <a:endParaRPr lang="en-US"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Sustainable cities, circular economy, climate adaptation /mitigation policies</a:t>
                      </a:r>
                      <a:endParaRPr lang="en-US"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Life Cycle Assessments (LCA), Industrial Ecology, Sustainable Supply Chains</a:t>
                      </a:r>
                      <a:endParaRPr lang="en-US" sz="1600" b="1" i="0" u="none" strike="noStrike" dirty="0">
                        <a:solidFill>
                          <a:srgbClr val="000000"/>
                        </a:solidFill>
                        <a:effectLst/>
                        <a:latin typeface="Aptos Narrow" panose="020B0004020202020204" pitchFamily="34" charset="0"/>
                      </a:endParaRPr>
                    </a:p>
                  </a:txBody>
                  <a:tcPr marL="6479" marR="6479" marT="6479" marB="0" anchor="ctr"/>
                </a:tc>
                <a:extLst>
                  <a:ext uri="{0D108BD9-81ED-4DB2-BD59-A6C34878D82A}">
                    <a16:rowId xmlns:a16="http://schemas.microsoft.com/office/drawing/2014/main" val="5420279"/>
                  </a:ext>
                </a:extLst>
              </a:tr>
            </a:tbl>
          </a:graphicData>
        </a:graphic>
      </p:graphicFrame>
      <p:sp>
        <p:nvSpPr>
          <p:cNvPr id="5" name="Datumsplatzhalter 4">
            <a:extLst>
              <a:ext uri="{FF2B5EF4-FFF2-40B4-BE49-F238E27FC236}">
                <a16:creationId xmlns:a16="http://schemas.microsoft.com/office/drawing/2014/main" id="{A70F0AA6-7784-7B67-78AB-758CE1F14D5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0B97B57-6361-4F7A-497C-19CAF60857B0}"/>
              </a:ext>
            </a:extLst>
          </p:cNvPr>
          <p:cNvSpPr>
            <a:spLocks noGrp="1"/>
          </p:cNvSpPr>
          <p:nvPr>
            <p:ph type="ftr" sz="quarter" idx="11"/>
          </p:nvPr>
        </p:nvSpPr>
        <p:spPr/>
        <p:txBody>
          <a:bodyPr/>
          <a:lstStyle/>
          <a:p>
            <a:r>
              <a:rPr lang="en-GB"/>
              <a:t>KMH / SEM</a:t>
            </a:r>
            <a:endParaRPr lang="en-GB" dirty="0"/>
          </a:p>
        </p:txBody>
      </p:sp>
      <p:sp>
        <p:nvSpPr>
          <p:cNvPr id="9" name="Rechteck 8">
            <a:extLst>
              <a:ext uri="{FF2B5EF4-FFF2-40B4-BE49-F238E27FC236}">
                <a16:creationId xmlns:a16="http://schemas.microsoft.com/office/drawing/2014/main" id="{06FBE4D7-2DE3-4FDD-F772-1FBC3F737F53}"/>
              </a:ext>
            </a:extLst>
          </p:cNvPr>
          <p:cNvSpPr/>
          <p:nvPr/>
        </p:nvSpPr>
        <p:spPr>
          <a:xfrm>
            <a:off x="2208000" y="1342994"/>
            <a:ext cx="3888000" cy="4784054"/>
          </a:xfrm>
          <a:prstGeom prst="rect">
            <a:avLst/>
          </a:prstGeom>
          <a:ln w="12700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326311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110E3DC-A272-1715-0544-98DE83DBE014}"/>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4D93D38D-3DE1-D73E-558B-F1D33E3AC399}"/>
              </a:ext>
            </a:extLst>
          </p:cNvPr>
          <p:cNvSpPr>
            <a:spLocks noGrp="1"/>
          </p:cNvSpPr>
          <p:nvPr>
            <p:ph type="title"/>
          </p:nvPr>
        </p:nvSpPr>
        <p:spPr/>
        <p:txBody>
          <a:bodyPr/>
          <a:lstStyle/>
          <a:p>
            <a:r>
              <a:rPr lang="en-GB" dirty="0"/>
              <a:t>Digression (again): </a:t>
            </a:r>
          </a:p>
        </p:txBody>
      </p:sp>
      <p:sp>
        <p:nvSpPr>
          <p:cNvPr id="4" name="Inhaltsplatzhalter 3">
            <a:extLst>
              <a:ext uri="{FF2B5EF4-FFF2-40B4-BE49-F238E27FC236}">
                <a16:creationId xmlns:a16="http://schemas.microsoft.com/office/drawing/2014/main" id="{E704AE47-662C-89B4-1E37-15222E49D367}"/>
              </a:ext>
            </a:extLst>
          </p:cNvPr>
          <p:cNvSpPr>
            <a:spLocks noGrp="1"/>
          </p:cNvSpPr>
          <p:nvPr>
            <p:ph idx="1"/>
          </p:nvPr>
        </p:nvSpPr>
        <p:spPr>
          <a:xfrm>
            <a:off x="695325" y="1197000"/>
            <a:ext cx="6840676" cy="5184000"/>
          </a:xfrm>
        </p:spPr>
        <p:txBody>
          <a:bodyPr>
            <a:normAutofit fontScale="85000" lnSpcReduction="20000"/>
          </a:bodyPr>
          <a:lstStyle/>
          <a:p>
            <a:pPr marL="0" indent="0">
              <a:buNone/>
            </a:pPr>
            <a:r>
              <a:rPr lang="en-GB" b="1" dirty="0"/>
              <a:t>Thomson’s “The Drive” (1916)</a:t>
            </a:r>
          </a:p>
          <a:p>
            <a:r>
              <a:rPr lang="en-GB" dirty="0"/>
              <a:t> logging in Algonquin Park, Canada</a:t>
            </a:r>
          </a:p>
          <a:p>
            <a:pPr lvl="1"/>
            <a:r>
              <a:rPr lang="en-GB" dirty="0"/>
              <a:t>Transferring timber to </a:t>
            </a:r>
            <a:r>
              <a:rPr lang="en-GB" dirty="0" err="1"/>
              <a:t>Qttawa</a:t>
            </a:r>
            <a:r>
              <a:rPr lang="en-GB" dirty="0"/>
              <a:t> river</a:t>
            </a:r>
          </a:p>
          <a:p>
            <a:r>
              <a:rPr lang="en-GB" dirty="0"/>
              <a:t>Since 1893: oldest provincial park in Canada</a:t>
            </a:r>
          </a:p>
          <a:p>
            <a:pPr lvl="1"/>
            <a:r>
              <a:rPr lang="en-GB" dirty="0"/>
              <a:t>Earliest experiences with</a:t>
            </a:r>
          </a:p>
          <a:p>
            <a:pPr lvl="2"/>
            <a:r>
              <a:rPr lang="en-GB" dirty="0"/>
              <a:t>Integrating timber industry in protected areas</a:t>
            </a:r>
          </a:p>
          <a:p>
            <a:pPr lvl="2"/>
            <a:r>
              <a:rPr lang="en-GB" dirty="0"/>
              <a:t>Establishing park service management</a:t>
            </a:r>
            <a:br>
              <a:rPr lang="en-GB" dirty="0"/>
            </a:br>
            <a:endParaRPr lang="en-GB" dirty="0"/>
          </a:p>
          <a:p>
            <a:pPr marL="0" indent="0">
              <a:buNone/>
            </a:pPr>
            <a:r>
              <a:rPr lang="en-GB" b="1" dirty="0"/>
              <a:t> 👉 Early environmental protection movement:</a:t>
            </a:r>
          </a:p>
          <a:p>
            <a:pPr lvl="1"/>
            <a:r>
              <a:rPr lang="en-GB" dirty="0"/>
              <a:t>1864: George Perkins Marsh’s “Man and Nature – </a:t>
            </a:r>
            <a:br>
              <a:rPr lang="en-GB" dirty="0"/>
            </a:br>
            <a:r>
              <a:rPr lang="en-GB" dirty="0"/>
              <a:t>Or, physical Geography as </a:t>
            </a:r>
            <a:r>
              <a:rPr lang="en-GB" dirty="0" err="1"/>
              <a:t>Modfied</a:t>
            </a:r>
            <a:r>
              <a:rPr lang="en-GB" dirty="0"/>
              <a:t> by Human Action”</a:t>
            </a:r>
          </a:p>
          <a:p>
            <a:pPr lvl="1"/>
            <a:r>
              <a:rPr lang="en-GB" dirty="0"/>
              <a:t>1892: John Muir founds the “Sierra Club” to </a:t>
            </a:r>
            <a:br>
              <a:rPr lang="en-GB" dirty="0"/>
            </a:br>
            <a:r>
              <a:rPr lang="en-GB" dirty="0"/>
              <a:t>protect the country’s “wilderness”</a:t>
            </a:r>
          </a:p>
        </p:txBody>
      </p:sp>
      <p:sp>
        <p:nvSpPr>
          <p:cNvPr id="5" name="Datumsplatzhalter 4">
            <a:extLst>
              <a:ext uri="{FF2B5EF4-FFF2-40B4-BE49-F238E27FC236}">
                <a16:creationId xmlns:a16="http://schemas.microsoft.com/office/drawing/2014/main" id="{8C438559-387A-CE43-48F6-E5CAE2AB9A2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1BFD7EB-C79C-28A0-F99B-F67E654095F1}"/>
              </a:ext>
            </a:extLst>
          </p:cNvPr>
          <p:cNvSpPr>
            <a:spLocks noGrp="1"/>
          </p:cNvSpPr>
          <p:nvPr>
            <p:ph type="ftr" sz="quarter" idx="11"/>
          </p:nvPr>
        </p:nvSpPr>
        <p:spPr/>
        <p:txBody>
          <a:bodyPr/>
          <a:lstStyle/>
          <a:p>
            <a:r>
              <a:rPr lang="en-GB"/>
              <a:t>KMH / SEM</a:t>
            </a:r>
            <a:endParaRPr lang="en-GB" dirty="0"/>
          </a:p>
        </p:txBody>
      </p:sp>
      <p:pic>
        <p:nvPicPr>
          <p:cNvPr id="9" name="Picture Placeholder 14">
            <a:extLst>
              <a:ext uri="{FF2B5EF4-FFF2-40B4-BE49-F238E27FC236}">
                <a16:creationId xmlns:a16="http://schemas.microsoft.com/office/drawing/2014/main" id="{850AC6A8-8DBF-2127-8E35-B3BA022644B9}"/>
              </a:ext>
            </a:extLst>
          </p:cNvPr>
          <p:cNvPicPr>
            <a:picLocks noChangeAspect="1"/>
          </p:cNvPicPr>
          <p:nvPr/>
        </p:nvPicPr>
        <p:blipFill rotWithShape="1">
          <a:blip r:embed="rId2">
            <a:extLst>
              <a:ext uri="{28A0092B-C50C-407E-A947-70E740481C1C}">
                <a14:useLocalDpi xmlns:a14="http://schemas.microsoft.com/office/drawing/2010/main" val="0"/>
              </a:ext>
            </a:extLst>
          </a:blip>
          <a:srcRect l="3872" t="3571" r="6499" b="5200"/>
          <a:stretch/>
        </p:blipFill>
        <p:spPr bwMode="gray">
          <a:xfrm>
            <a:off x="8088672" y="1790700"/>
            <a:ext cx="3375660" cy="413766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046928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5E430-4FA1-49CC-3114-97E38D4DB9B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D16395E-9459-B9CC-408F-2820CEF2B493}"/>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7E72F760-7265-6C74-8DC4-D8E41B05ED60}"/>
              </a:ext>
            </a:extLst>
          </p:cNvPr>
          <p:cNvSpPr>
            <a:spLocks noGrp="1"/>
          </p:cNvSpPr>
          <p:nvPr>
            <p:ph type="title"/>
          </p:nvPr>
        </p:nvSpPr>
        <p:spPr/>
        <p:txBody>
          <a:bodyPr/>
          <a:lstStyle/>
          <a:p>
            <a:r>
              <a:rPr lang="en-GB" dirty="0"/>
              <a:t>Who is in Charge?</a:t>
            </a:r>
          </a:p>
        </p:txBody>
      </p:sp>
      <p:sp>
        <p:nvSpPr>
          <p:cNvPr id="4" name="Inhaltsplatzhalter 3">
            <a:extLst>
              <a:ext uri="{FF2B5EF4-FFF2-40B4-BE49-F238E27FC236}">
                <a16:creationId xmlns:a16="http://schemas.microsoft.com/office/drawing/2014/main" id="{4A2EEE07-0FFB-7AE3-EFA4-692048689A40}"/>
              </a:ext>
            </a:extLst>
          </p:cNvPr>
          <p:cNvSpPr>
            <a:spLocks noGrp="1"/>
          </p:cNvSpPr>
          <p:nvPr>
            <p:ph idx="1"/>
          </p:nvPr>
        </p:nvSpPr>
        <p:spPr>
          <a:xfrm>
            <a:off x="695325" y="2294334"/>
            <a:ext cx="4680676" cy="3869930"/>
          </a:xfrm>
        </p:spPr>
        <p:txBody>
          <a:bodyPr/>
          <a:lstStyle/>
          <a:p>
            <a:r>
              <a:rPr lang="en-GB" b="1" dirty="0"/>
              <a:t>👉 Companies &amp; public entities …</a:t>
            </a:r>
          </a:p>
          <a:p>
            <a:r>
              <a:rPr lang="en-GB" dirty="0"/>
              <a:t>… guided by </a:t>
            </a:r>
            <a:r>
              <a:rPr lang="en-GB" b="1" dirty="0"/>
              <a:t>public entities &amp; governmental bodies</a:t>
            </a:r>
          </a:p>
          <a:p>
            <a:pPr lvl="1"/>
            <a:r>
              <a:rPr lang="en-GB" dirty="0"/>
              <a:t>traditional</a:t>
            </a:r>
            <a:r>
              <a:rPr lang="en-GB" b="1" dirty="0"/>
              <a:t> top-down </a:t>
            </a:r>
            <a:r>
              <a:rPr lang="en-GB" dirty="0"/>
              <a:t>steering approach</a:t>
            </a:r>
          </a:p>
          <a:p>
            <a:pPr lvl="1"/>
            <a:r>
              <a:rPr lang="en-GB" b="1" dirty="0"/>
              <a:t>Strong role </a:t>
            </a:r>
            <a:r>
              <a:rPr lang="en-GB" dirty="0"/>
              <a:t>of public entities &amp; governmental bodies</a:t>
            </a:r>
          </a:p>
        </p:txBody>
      </p:sp>
      <p:sp>
        <p:nvSpPr>
          <p:cNvPr id="5" name="Datumsplatzhalter 4">
            <a:extLst>
              <a:ext uri="{FF2B5EF4-FFF2-40B4-BE49-F238E27FC236}">
                <a16:creationId xmlns:a16="http://schemas.microsoft.com/office/drawing/2014/main" id="{8ED2572E-F5A0-780B-C598-E0FC4E1F856E}"/>
              </a:ext>
            </a:extLst>
          </p:cNvPr>
          <p:cNvSpPr>
            <a:spLocks noGrp="1"/>
          </p:cNvSpPr>
          <p:nvPr>
            <p:ph type="dt" sz="half" idx="10"/>
          </p:nvPr>
        </p:nvSpPr>
        <p:spPr/>
        <p:txBody>
          <a:bodyPr/>
          <a:lstStyle/>
          <a:p>
            <a:r>
              <a:rPr lang="en-GB" dirty="0"/>
              <a:t>(Agrawal, 2006)</a:t>
            </a:r>
          </a:p>
        </p:txBody>
      </p:sp>
      <p:sp>
        <p:nvSpPr>
          <p:cNvPr id="6" name="Fußzeilenplatzhalter 5">
            <a:extLst>
              <a:ext uri="{FF2B5EF4-FFF2-40B4-BE49-F238E27FC236}">
                <a16:creationId xmlns:a16="http://schemas.microsoft.com/office/drawing/2014/main" id="{43CE3E33-49B6-E4E9-F3EB-18A3C9432C30}"/>
              </a:ext>
            </a:extLst>
          </p:cNvPr>
          <p:cNvSpPr>
            <a:spLocks noGrp="1"/>
          </p:cNvSpPr>
          <p:nvPr>
            <p:ph type="ftr" sz="quarter" idx="11"/>
          </p:nvPr>
        </p:nvSpPr>
        <p:spPr/>
        <p:txBody>
          <a:bodyPr/>
          <a:lstStyle/>
          <a:p>
            <a:r>
              <a:rPr lang="en-GB" dirty="0"/>
              <a:t>KMH / SEM</a:t>
            </a:r>
          </a:p>
        </p:txBody>
      </p:sp>
      <p:pic>
        <p:nvPicPr>
          <p:cNvPr id="8" name="Grafik 7" descr="Fabrik mit einfarbiger Füllung">
            <a:extLst>
              <a:ext uri="{FF2B5EF4-FFF2-40B4-BE49-F238E27FC236}">
                <a16:creationId xmlns:a16="http://schemas.microsoft.com/office/drawing/2014/main" id="{0E674F22-074F-AF30-0520-1095D1C6F1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817" y="4043031"/>
            <a:ext cx="1872000" cy="1872000"/>
          </a:xfrm>
          <a:prstGeom prst="rect">
            <a:avLst/>
          </a:prstGeom>
        </p:spPr>
      </p:pic>
      <p:pic>
        <p:nvPicPr>
          <p:cNvPr id="10" name="Grafik 9" descr="Abfall mit einfarbiger Füllung">
            <a:extLst>
              <a:ext uri="{FF2B5EF4-FFF2-40B4-BE49-F238E27FC236}">
                <a16:creationId xmlns:a16="http://schemas.microsoft.com/office/drawing/2014/main" id="{1DC9E62E-ADDB-14E1-3650-7B604A947D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2929" y="4563869"/>
            <a:ext cx="914400" cy="914400"/>
          </a:xfrm>
          <a:prstGeom prst="rect">
            <a:avLst/>
          </a:prstGeom>
        </p:spPr>
      </p:pic>
      <p:pic>
        <p:nvPicPr>
          <p:cNvPr id="12" name="Grafik 11" descr="Toter Fisch Skelett mit einfarbiger Füllung">
            <a:extLst>
              <a:ext uri="{FF2B5EF4-FFF2-40B4-BE49-F238E27FC236}">
                <a16:creationId xmlns:a16="http://schemas.microsoft.com/office/drawing/2014/main" id="{BF96405C-F086-5051-D60A-F678005179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96088" y="4448645"/>
            <a:ext cx="914400" cy="914400"/>
          </a:xfrm>
          <a:prstGeom prst="rect">
            <a:avLst/>
          </a:prstGeom>
        </p:spPr>
      </p:pic>
      <p:pic>
        <p:nvPicPr>
          <p:cNvPr id="14" name="Grafik 13" descr="Recycling mit einfarbiger Füllung">
            <a:extLst>
              <a:ext uri="{FF2B5EF4-FFF2-40B4-BE49-F238E27FC236}">
                <a16:creationId xmlns:a16="http://schemas.microsoft.com/office/drawing/2014/main" id="{81D93C9B-C361-405F-900D-AFF0E16C57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42603" y="3180211"/>
            <a:ext cx="660612" cy="660612"/>
          </a:xfrm>
          <a:prstGeom prst="rect">
            <a:avLst/>
          </a:prstGeom>
        </p:spPr>
      </p:pic>
      <p:pic>
        <p:nvPicPr>
          <p:cNvPr id="16" name="Grafik 15" descr="Radioaktiv mit einfarbiger Füllung">
            <a:extLst>
              <a:ext uri="{FF2B5EF4-FFF2-40B4-BE49-F238E27FC236}">
                <a16:creationId xmlns:a16="http://schemas.microsoft.com/office/drawing/2014/main" id="{EC73DB7D-1434-10F4-115E-0328BD880E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49272" y="5436019"/>
            <a:ext cx="660611" cy="660611"/>
          </a:xfrm>
          <a:prstGeom prst="rect">
            <a:avLst/>
          </a:prstGeom>
        </p:spPr>
      </p:pic>
      <p:sp>
        <p:nvSpPr>
          <p:cNvPr id="17" name="Wolke 16">
            <a:extLst>
              <a:ext uri="{FF2B5EF4-FFF2-40B4-BE49-F238E27FC236}">
                <a16:creationId xmlns:a16="http://schemas.microsoft.com/office/drawing/2014/main" id="{A3CEDE41-1DA7-677C-0E1A-0F61C6805EAC}"/>
              </a:ext>
            </a:extLst>
          </p:cNvPr>
          <p:cNvSpPr/>
          <p:nvPr/>
        </p:nvSpPr>
        <p:spPr>
          <a:xfrm>
            <a:off x="6140817" y="2607691"/>
            <a:ext cx="1224000" cy="100800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8" name="Wolke 17">
            <a:extLst>
              <a:ext uri="{FF2B5EF4-FFF2-40B4-BE49-F238E27FC236}">
                <a16:creationId xmlns:a16="http://schemas.microsoft.com/office/drawing/2014/main" id="{ED7B3306-DDC5-83B3-EF2B-A0B2241FC933}"/>
              </a:ext>
            </a:extLst>
          </p:cNvPr>
          <p:cNvSpPr/>
          <p:nvPr/>
        </p:nvSpPr>
        <p:spPr>
          <a:xfrm>
            <a:off x="6061982" y="3950600"/>
            <a:ext cx="288000" cy="24399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9" name="Wolke 18">
            <a:extLst>
              <a:ext uri="{FF2B5EF4-FFF2-40B4-BE49-F238E27FC236}">
                <a16:creationId xmlns:a16="http://schemas.microsoft.com/office/drawing/2014/main" id="{5B614648-F190-3AE3-B24E-6E87F5FBFB12}"/>
              </a:ext>
            </a:extLst>
          </p:cNvPr>
          <p:cNvSpPr/>
          <p:nvPr/>
        </p:nvSpPr>
        <p:spPr>
          <a:xfrm>
            <a:off x="6070345" y="3456100"/>
            <a:ext cx="683133" cy="56258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0" name="Textfeld 19">
            <a:extLst>
              <a:ext uri="{FF2B5EF4-FFF2-40B4-BE49-F238E27FC236}">
                <a16:creationId xmlns:a16="http://schemas.microsoft.com/office/drawing/2014/main" id="{ACFF1D29-9372-FDE8-9341-C3B358A50C28}"/>
              </a:ext>
            </a:extLst>
          </p:cNvPr>
          <p:cNvSpPr txBox="1"/>
          <p:nvPr/>
        </p:nvSpPr>
        <p:spPr>
          <a:xfrm>
            <a:off x="6212817" y="5684032"/>
            <a:ext cx="1070293" cy="275717"/>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1" name="Pfeil: nach rechts 20">
            <a:extLst>
              <a:ext uri="{FF2B5EF4-FFF2-40B4-BE49-F238E27FC236}">
                <a16:creationId xmlns:a16="http://schemas.microsoft.com/office/drawing/2014/main" id="{C0117D44-7EEA-67DB-C697-AD10F5054DB5}"/>
              </a:ext>
            </a:extLst>
          </p:cNvPr>
          <p:cNvSpPr/>
          <p:nvPr/>
        </p:nvSpPr>
        <p:spPr>
          <a:xfrm>
            <a:off x="7522467" y="5116185"/>
            <a:ext cx="572100" cy="41080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2" name="Pfeil: nach rechts 21">
            <a:extLst>
              <a:ext uri="{FF2B5EF4-FFF2-40B4-BE49-F238E27FC236}">
                <a16:creationId xmlns:a16="http://schemas.microsoft.com/office/drawing/2014/main" id="{F4F63840-1EE1-607E-E85E-DD728D32DE86}"/>
              </a:ext>
            </a:extLst>
          </p:cNvPr>
          <p:cNvSpPr/>
          <p:nvPr/>
        </p:nvSpPr>
        <p:spPr>
          <a:xfrm rot="16200000">
            <a:off x="8286859" y="3945550"/>
            <a:ext cx="572100" cy="41080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6" name="Grafik 25" descr="Welkender Baum mit einfarbiger Füllung">
            <a:extLst>
              <a:ext uri="{FF2B5EF4-FFF2-40B4-BE49-F238E27FC236}">
                <a16:creationId xmlns:a16="http://schemas.microsoft.com/office/drawing/2014/main" id="{94FBE87C-80E0-C2BB-6C66-5AD465626A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46417" y="5250600"/>
            <a:ext cx="914400" cy="914400"/>
          </a:xfrm>
          <a:prstGeom prst="rect">
            <a:avLst/>
          </a:prstGeom>
        </p:spPr>
      </p:pic>
      <p:sp>
        <p:nvSpPr>
          <p:cNvPr id="27" name="Pfeil: nach rechts 26">
            <a:extLst>
              <a:ext uri="{FF2B5EF4-FFF2-40B4-BE49-F238E27FC236}">
                <a16:creationId xmlns:a16="http://schemas.microsoft.com/office/drawing/2014/main" id="{55865490-D521-1C36-66F1-E200E639EE2E}"/>
              </a:ext>
            </a:extLst>
          </p:cNvPr>
          <p:cNvSpPr/>
          <p:nvPr/>
        </p:nvSpPr>
        <p:spPr>
          <a:xfrm>
            <a:off x="9036776" y="5109635"/>
            <a:ext cx="1261865" cy="41080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Schließen mit einfarbiger Füllung">
            <a:extLst>
              <a:ext uri="{FF2B5EF4-FFF2-40B4-BE49-F238E27FC236}">
                <a16:creationId xmlns:a16="http://schemas.microsoft.com/office/drawing/2014/main" id="{48A9CD2A-4F1D-5ECB-599A-E708B5F75C0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4631" y="2417604"/>
            <a:ext cx="1805698" cy="1805698"/>
          </a:xfrm>
          <a:prstGeom prst="rect">
            <a:avLst/>
          </a:prstGeom>
        </p:spPr>
      </p:pic>
      <p:pic>
        <p:nvPicPr>
          <p:cNvPr id="30" name="Grafik 29" descr="Schließen mit einfarbiger Füllung">
            <a:extLst>
              <a:ext uri="{FF2B5EF4-FFF2-40B4-BE49-F238E27FC236}">
                <a16:creationId xmlns:a16="http://schemas.microsoft.com/office/drawing/2014/main" id="{32B5DB2C-AF74-A37E-4ECC-9C70462D39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25351" y="4887768"/>
            <a:ext cx="855993" cy="855993"/>
          </a:xfrm>
          <a:prstGeom prst="rect">
            <a:avLst/>
          </a:prstGeom>
        </p:spPr>
      </p:pic>
      <p:pic>
        <p:nvPicPr>
          <p:cNvPr id="32" name="Grafik 31" descr="Gericht mit einfarbiger Füllung">
            <a:extLst>
              <a:ext uri="{FF2B5EF4-FFF2-40B4-BE49-F238E27FC236}">
                <a16:creationId xmlns:a16="http://schemas.microsoft.com/office/drawing/2014/main" id="{70928E46-621A-C4A8-CCEA-1CE78B4871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9899" y="233112"/>
            <a:ext cx="1395888" cy="1395888"/>
          </a:xfrm>
          <a:prstGeom prst="rect">
            <a:avLst/>
          </a:prstGeom>
        </p:spPr>
      </p:pic>
      <p:pic>
        <p:nvPicPr>
          <p:cNvPr id="34" name="Grafik 33" descr="Schildkreuz mit einfarbiger Füllung">
            <a:extLst>
              <a:ext uri="{FF2B5EF4-FFF2-40B4-BE49-F238E27FC236}">
                <a16:creationId xmlns:a16="http://schemas.microsoft.com/office/drawing/2014/main" id="{7231DB42-8967-5268-46F1-AB606BC958F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690447" y="2146495"/>
            <a:ext cx="914400" cy="914400"/>
          </a:xfrm>
          <a:prstGeom prst="rect">
            <a:avLst/>
          </a:prstGeom>
        </p:spPr>
      </p:pic>
      <p:sp>
        <p:nvSpPr>
          <p:cNvPr id="35" name="Pfeil: nach rechts 34">
            <a:extLst>
              <a:ext uri="{FF2B5EF4-FFF2-40B4-BE49-F238E27FC236}">
                <a16:creationId xmlns:a16="http://schemas.microsoft.com/office/drawing/2014/main" id="{1AF48694-21CD-4234-307D-BEDA875631D7}"/>
              </a:ext>
            </a:extLst>
          </p:cNvPr>
          <p:cNvSpPr/>
          <p:nvPr/>
        </p:nvSpPr>
        <p:spPr>
          <a:xfrm rot="5400000">
            <a:off x="9851793" y="1637650"/>
            <a:ext cx="572100"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A56F2CE9-D6A5-3B39-29D2-A850B0B64126}"/>
              </a:ext>
            </a:extLst>
          </p:cNvPr>
          <p:cNvSpPr/>
          <p:nvPr/>
        </p:nvSpPr>
        <p:spPr>
          <a:xfrm rot="5869836">
            <a:off x="9102410" y="3789021"/>
            <a:ext cx="1632856"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D9A9B13D-F831-8418-0FE2-51E8F9690FB4}"/>
              </a:ext>
            </a:extLst>
          </p:cNvPr>
          <p:cNvSpPr/>
          <p:nvPr/>
        </p:nvSpPr>
        <p:spPr>
          <a:xfrm rot="8765467">
            <a:off x="8850270" y="2950180"/>
            <a:ext cx="953667"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FC00BCC2-39C9-30A7-DD5C-7027B33FA543}"/>
              </a:ext>
            </a:extLst>
          </p:cNvPr>
          <p:cNvSpPr/>
          <p:nvPr/>
        </p:nvSpPr>
        <p:spPr>
          <a:xfrm rot="10126019">
            <a:off x="7399633" y="2510133"/>
            <a:ext cx="2255998"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040077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34F6658-EDB7-A374-5C1A-0DA8184DB133}"/>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F73B40AD-EB49-2907-A40D-BCC7E57E83C9}"/>
              </a:ext>
            </a:extLst>
          </p:cNvPr>
          <p:cNvSpPr>
            <a:spLocks noGrp="1"/>
          </p:cNvSpPr>
          <p:nvPr>
            <p:ph type="title"/>
          </p:nvPr>
        </p:nvSpPr>
        <p:spPr/>
        <p:txBody>
          <a:bodyPr/>
          <a:lstStyle/>
          <a:p>
            <a:r>
              <a:rPr lang="en-GB" dirty="0"/>
              <a:t>Digression: We already encountered this Perspective</a:t>
            </a:r>
          </a:p>
        </p:txBody>
      </p:sp>
      <p:sp>
        <p:nvSpPr>
          <p:cNvPr id="5" name="Datumsplatzhalter 4">
            <a:extLst>
              <a:ext uri="{FF2B5EF4-FFF2-40B4-BE49-F238E27FC236}">
                <a16:creationId xmlns:a16="http://schemas.microsoft.com/office/drawing/2014/main" id="{F4C31C4E-FFAE-2E0B-0841-DC2C79CA6205}"/>
              </a:ext>
            </a:extLst>
          </p:cNvPr>
          <p:cNvSpPr>
            <a:spLocks noGrp="1"/>
          </p:cNvSpPr>
          <p:nvPr>
            <p:ph type="dt" sz="half" idx="10"/>
          </p:nvPr>
        </p:nvSpPr>
        <p:spPr/>
        <p:txBody>
          <a:bodyPr/>
          <a:lstStyle/>
          <a:p>
            <a:r>
              <a:rPr lang="en-GB"/>
              <a:t>(Mayer et al. 2019:64)</a:t>
            </a:r>
            <a:endParaRPr lang="en-GB" dirty="0"/>
          </a:p>
        </p:txBody>
      </p:sp>
      <p:sp>
        <p:nvSpPr>
          <p:cNvPr id="6" name="Fußzeilenplatzhalter 5">
            <a:extLst>
              <a:ext uri="{FF2B5EF4-FFF2-40B4-BE49-F238E27FC236}">
                <a16:creationId xmlns:a16="http://schemas.microsoft.com/office/drawing/2014/main" id="{37C926D9-F695-C1E8-2B7A-0FA603570505}"/>
              </a:ext>
            </a:extLst>
          </p:cNvPr>
          <p:cNvSpPr>
            <a:spLocks noGrp="1"/>
          </p:cNvSpPr>
          <p:nvPr>
            <p:ph type="ftr" sz="quarter" idx="11"/>
          </p:nvPr>
        </p:nvSpPr>
        <p:spPr/>
        <p:txBody>
          <a:bodyPr/>
          <a:lstStyle/>
          <a:p>
            <a:r>
              <a:rPr lang="en-GB"/>
              <a:t>KMH / SEM</a:t>
            </a:r>
            <a:endParaRPr lang="en-GB" dirty="0"/>
          </a:p>
        </p:txBody>
      </p:sp>
      <p:pic>
        <p:nvPicPr>
          <p:cNvPr id="7" name="Content Placeholder 7">
            <a:extLst>
              <a:ext uri="{FF2B5EF4-FFF2-40B4-BE49-F238E27FC236}">
                <a16:creationId xmlns:a16="http://schemas.microsoft.com/office/drawing/2014/main" id="{570326F9-B1CF-C9EF-00DC-903A89D9BD68}"/>
              </a:ext>
            </a:extLst>
          </p:cNvPr>
          <p:cNvPicPr>
            <a:picLocks noGrp="1" noChangeAspect="1"/>
          </p:cNvPicPr>
          <p:nvPr>
            <p:ph idx="1"/>
          </p:nvPr>
        </p:nvPicPr>
        <p:blipFill>
          <a:blip r:embed="rId2"/>
          <a:stretch>
            <a:fillRect/>
          </a:stretch>
        </p:blipFill>
        <p:spPr>
          <a:xfrm>
            <a:off x="2021194" y="1413000"/>
            <a:ext cx="8149611" cy="4535488"/>
          </a:xfrm>
        </p:spPr>
      </p:pic>
    </p:spTree>
    <p:extLst>
      <p:ext uri="{BB962C8B-B14F-4D97-AF65-F5344CB8AC3E}">
        <p14:creationId xmlns:p14="http://schemas.microsoft.com/office/powerpoint/2010/main" val="2853775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9F1D7-C9C3-4005-F862-8030FE8769F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AE852E2-E272-641F-0888-64D2FF66F720}"/>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74721731-5229-348E-E59C-3D22FF1E198C}"/>
              </a:ext>
            </a:extLst>
          </p:cNvPr>
          <p:cNvSpPr>
            <a:spLocks noGrp="1"/>
          </p:cNvSpPr>
          <p:nvPr>
            <p:ph type="title"/>
          </p:nvPr>
        </p:nvSpPr>
        <p:spPr>
          <a:xfrm>
            <a:off x="695326" y="549000"/>
            <a:ext cx="10008674" cy="792000"/>
          </a:xfrm>
        </p:spPr>
        <p:txBody>
          <a:bodyPr/>
          <a:lstStyle/>
          <a:p>
            <a:r>
              <a:rPr lang="en-GB" b="1" dirty="0"/>
              <a:t>Why “older” (pre-sustainability) Management Approach?</a:t>
            </a:r>
            <a:br>
              <a:rPr lang="en-GB" b="1" dirty="0"/>
            </a:br>
            <a:endParaRPr lang="en-GB" dirty="0"/>
          </a:p>
        </p:txBody>
      </p:sp>
      <p:sp>
        <p:nvSpPr>
          <p:cNvPr id="5" name="Datumsplatzhalter 4">
            <a:extLst>
              <a:ext uri="{FF2B5EF4-FFF2-40B4-BE49-F238E27FC236}">
                <a16:creationId xmlns:a16="http://schemas.microsoft.com/office/drawing/2014/main" id="{90A81397-CDD0-BBD3-AD51-4DF07279F7D3}"/>
              </a:ext>
            </a:extLst>
          </p:cNvPr>
          <p:cNvSpPr>
            <a:spLocks noGrp="1"/>
          </p:cNvSpPr>
          <p:nvPr>
            <p:ph type="dt" sz="half" idx="10"/>
          </p:nvPr>
        </p:nvSpPr>
        <p:spPr/>
        <p:txBody>
          <a:bodyPr/>
          <a:lstStyle/>
          <a:p>
            <a:r>
              <a:rPr lang="en-GB"/>
              <a:t>(Mulligan, 2018:17)</a:t>
            </a:r>
            <a:endParaRPr lang="en-GB" dirty="0"/>
          </a:p>
        </p:txBody>
      </p:sp>
      <p:sp>
        <p:nvSpPr>
          <p:cNvPr id="6" name="Fußzeilenplatzhalter 5">
            <a:extLst>
              <a:ext uri="{FF2B5EF4-FFF2-40B4-BE49-F238E27FC236}">
                <a16:creationId xmlns:a16="http://schemas.microsoft.com/office/drawing/2014/main" id="{79D128EA-0564-6D70-C5C4-0229E13D0BA4}"/>
              </a:ext>
            </a:extLst>
          </p:cNvPr>
          <p:cNvSpPr>
            <a:spLocks noGrp="1"/>
          </p:cNvSpPr>
          <p:nvPr>
            <p:ph type="ftr" sz="quarter" idx="11"/>
          </p:nvPr>
        </p:nvSpPr>
        <p:spPr/>
        <p:txBody>
          <a:bodyPr/>
          <a:lstStyle/>
          <a:p>
            <a:r>
              <a:rPr lang="en-GB" dirty="0"/>
              <a:t>KMH / SEM</a:t>
            </a:r>
          </a:p>
        </p:txBody>
      </p:sp>
      <p:pic>
        <p:nvPicPr>
          <p:cNvPr id="7" name="Content Placeholder 7">
            <a:extLst>
              <a:ext uri="{FF2B5EF4-FFF2-40B4-BE49-F238E27FC236}">
                <a16:creationId xmlns:a16="http://schemas.microsoft.com/office/drawing/2014/main" id="{E93CA245-8E00-852E-A3D0-44DF22CBF95F}"/>
              </a:ext>
            </a:extLst>
          </p:cNvPr>
          <p:cNvPicPr>
            <a:picLocks noGrp="1" noChangeAspect="1"/>
          </p:cNvPicPr>
          <p:nvPr>
            <p:ph idx="1"/>
          </p:nvPr>
        </p:nvPicPr>
        <p:blipFill>
          <a:blip r:embed="rId3"/>
          <a:stretch>
            <a:fillRect/>
          </a:stretch>
        </p:blipFill>
        <p:spPr>
          <a:xfrm>
            <a:off x="12637754" y="1981833"/>
            <a:ext cx="4114286" cy="4076190"/>
          </a:xfrm>
        </p:spPr>
      </p:pic>
      <p:pic>
        <p:nvPicPr>
          <p:cNvPr id="4" name="Picture 4">
            <a:extLst>
              <a:ext uri="{FF2B5EF4-FFF2-40B4-BE49-F238E27FC236}">
                <a16:creationId xmlns:a16="http://schemas.microsoft.com/office/drawing/2014/main" id="{58619764-1DDC-2C5E-7FB0-FF8B7A0E72A4}"/>
              </a:ext>
            </a:extLst>
          </p:cNvPr>
          <p:cNvPicPr>
            <a:picLocks noChangeAspect="1"/>
          </p:cNvPicPr>
          <p:nvPr/>
        </p:nvPicPr>
        <p:blipFill>
          <a:blip r:embed="rId4"/>
          <a:stretch>
            <a:fillRect/>
          </a:stretch>
        </p:blipFill>
        <p:spPr>
          <a:xfrm>
            <a:off x="551384" y="2133000"/>
            <a:ext cx="10945216" cy="3363760"/>
          </a:xfrm>
          <a:prstGeom prst="rect">
            <a:avLst/>
          </a:prstGeom>
        </p:spPr>
      </p:pic>
      <p:cxnSp>
        <p:nvCxnSpPr>
          <p:cNvPr id="10" name="Gerader Verbinder 9">
            <a:extLst>
              <a:ext uri="{FF2B5EF4-FFF2-40B4-BE49-F238E27FC236}">
                <a16:creationId xmlns:a16="http://schemas.microsoft.com/office/drawing/2014/main" id="{A421F91B-5045-4F9A-5AC5-AB67B809FC6F}"/>
              </a:ext>
            </a:extLst>
          </p:cNvPr>
          <p:cNvCxnSpPr>
            <a:cxnSpLocks/>
          </p:cNvCxnSpPr>
          <p:nvPr/>
        </p:nvCxnSpPr>
        <p:spPr>
          <a:xfrm>
            <a:off x="4632250" y="1197000"/>
            <a:ext cx="0" cy="936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Gerader Verbinder 10">
            <a:extLst>
              <a:ext uri="{FF2B5EF4-FFF2-40B4-BE49-F238E27FC236}">
                <a16:creationId xmlns:a16="http://schemas.microsoft.com/office/drawing/2014/main" id="{5DC337EE-4E74-8394-6206-781317F21921}"/>
              </a:ext>
            </a:extLst>
          </p:cNvPr>
          <p:cNvCxnSpPr>
            <a:cxnSpLocks/>
          </p:cNvCxnSpPr>
          <p:nvPr/>
        </p:nvCxnSpPr>
        <p:spPr>
          <a:xfrm>
            <a:off x="4632250" y="4428600"/>
            <a:ext cx="0" cy="2010900"/>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14" name="Rechteck 13">
            <a:extLst>
              <a:ext uri="{FF2B5EF4-FFF2-40B4-BE49-F238E27FC236}">
                <a16:creationId xmlns:a16="http://schemas.microsoft.com/office/drawing/2014/main" id="{386C4C98-1CB8-D8D6-B076-BFA9AA69B1A5}"/>
              </a:ext>
            </a:extLst>
          </p:cNvPr>
          <p:cNvSpPr/>
          <p:nvPr/>
        </p:nvSpPr>
        <p:spPr>
          <a:xfrm>
            <a:off x="-167999" y="1197000"/>
            <a:ext cx="4800249" cy="5242500"/>
          </a:xfrm>
          <a:prstGeom prst="rect">
            <a:avLst/>
          </a:prstGeom>
          <a:solidFill>
            <a:schemeClr val="tx2">
              <a:alpha val="36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8" name="Pfeil: nach rechts 7">
            <a:extLst>
              <a:ext uri="{FF2B5EF4-FFF2-40B4-BE49-F238E27FC236}">
                <a16:creationId xmlns:a16="http://schemas.microsoft.com/office/drawing/2014/main" id="{170B0739-7105-F396-9F8D-B752BB2A1659}"/>
              </a:ext>
            </a:extLst>
          </p:cNvPr>
          <p:cNvSpPr/>
          <p:nvPr/>
        </p:nvSpPr>
        <p:spPr>
          <a:xfrm>
            <a:off x="6403004" y="1123056"/>
            <a:ext cx="4463997" cy="93794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dirty="0">
                <a:solidFill>
                  <a:schemeClr val="tx2"/>
                </a:solidFill>
              </a:rPr>
              <a:t>Institutionalised management instruments</a:t>
            </a:r>
          </a:p>
        </p:txBody>
      </p:sp>
    </p:spTree>
    <p:extLst>
      <p:ext uri="{BB962C8B-B14F-4D97-AF65-F5344CB8AC3E}">
        <p14:creationId xmlns:p14="http://schemas.microsoft.com/office/powerpoint/2010/main" val="3799526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6BE89-56B2-045A-C1C0-47A56E085F0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A7445FB-C9A6-EFEB-7E07-1A4873800707}"/>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1F35AC96-105A-1CAA-ECF3-3B993E5A4A56}"/>
              </a:ext>
            </a:extLst>
          </p:cNvPr>
          <p:cNvSpPr>
            <a:spLocks noGrp="1"/>
          </p:cNvSpPr>
          <p:nvPr>
            <p:ph type="title"/>
          </p:nvPr>
        </p:nvSpPr>
        <p:spPr>
          <a:xfrm>
            <a:off x="695326" y="549000"/>
            <a:ext cx="4896674" cy="792000"/>
          </a:xfrm>
        </p:spPr>
        <p:txBody>
          <a:bodyPr/>
          <a:lstStyle/>
          <a:p>
            <a:r>
              <a:rPr lang="en-GB" dirty="0"/>
              <a:t>Environmental Management in Action</a:t>
            </a:r>
          </a:p>
        </p:txBody>
      </p:sp>
      <p:sp>
        <p:nvSpPr>
          <p:cNvPr id="4" name="Inhaltsplatzhalter 3">
            <a:extLst>
              <a:ext uri="{FF2B5EF4-FFF2-40B4-BE49-F238E27FC236}">
                <a16:creationId xmlns:a16="http://schemas.microsoft.com/office/drawing/2014/main" id="{AAE09BE3-CF33-CC9B-F552-FC0EA2E6A515}"/>
              </a:ext>
            </a:extLst>
          </p:cNvPr>
          <p:cNvSpPr>
            <a:spLocks noGrp="1"/>
          </p:cNvSpPr>
          <p:nvPr>
            <p:ph idx="1"/>
          </p:nvPr>
        </p:nvSpPr>
        <p:spPr/>
        <p:txBody>
          <a:bodyPr>
            <a:normAutofit/>
          </a:bodyPr>
          <a:lstStyle/>
          <a:p>
            <a:endParaRPr lang="en-GB" dirty="0"/>
          </a:p>
        </p:txBody>
      </p:sp>
      <p:sp>
        <p:nvSpPr>
          <p:cNvPr id="5" name="Datumsplatzhalter 4">
            <a:extLst>
              <a:ext uri="{FF2B5EF4-FFF2-40B4-BE49-F238E27FC236}">
                <a16:creationId xmlns:a16="http://schemas.microsoft.com/office/drawing/2014/main" id="{A2B3DC49-7DD6-979D-F0F1-68EBFD0E4F83}"/>
              </a:ext>
            </a:extLst>
          </p:cNvPr>
          <p:cNvSpPr>
            <a:spLocks noGrp="1"/>
          </p:cNvSpPr>
          <p:nvPr>
            <p:ph type="dt" sz="half" idx="10"/>
          </p:nvPr>
        </p:nvSpPr>
        <p:spPr/>
        <p:txBody>
          <a:bodyPr/>
          <a:lstStyle/>
          <a:p>
            <a:r>
              <a:rPr lang="en-GB" dirty="0"/>
              <a:t>(BMK, 2024)</a:t>
            </a:r>
          </a:p>
        </p:txBody>
      </p:sp>
      <p:sp>
        <p:nvSpPr>
          <p:cNvPr id="6" name="Fußzeilenplatzhalter 5">
            <a:extLst>
              <a:ext uri="{FF2B5EF4-FFF2-40B4-BE49-F238E27FC236}">
                <a16:creationId xmlns:a16="http://schemas.microsoft.com/office/drawing/2014/main" id="{EEC908FB-9122-7C10-AB0E-DBE0EDFBECF6}"/>
              </a:ext>
            </a:extLst>
          </p:cNvPr>
          <p:cNvSpPr>
            <a:spLocks noGrp="1"/>
          </p:cNvSpPr>
          <p:nvPr>
            <p:ph type="ftr" sz="quarter" idx="11"/>
          </p:nvPr>
        </p:nvSpPr>
        <p:spPr/>
        <p:txBody>
          <a:bodyPr/>
          <a:lstStyle/>
          <a:p>
            <a:r>
              <a:rPr lang="en-GB" dirty="0"/>
              <a:t>KMH / SEM</a:t>
            </a:r>
          </a:p>
        </p:txBody>
      </p:sp>
      <p:pic>
        <p:nvPicPr>
          <p:cNvPr id="8" name="Picture 7">
            <a:hlinkClick r:id="rId2"/>
            <a:extLst>
              <a:ext uri="{FF2B5EF4-FFF2-40B4-BE49-F238E27FC236}">
                <a16:creationId xmlns:a16="http://schemas.microsoft.com/office/drawing/2014/main" id="{C2DE4D85-8F2F-8DA2-0D77-FE12216838EA}"/>
              </a:ext>
            </a:extLst>
          </p:cNvPr>
          <p:cNvPicPr>
            <a:picLocks noChangeAspect="1"/>
          </p:cNvPicPr>
          <p:nvPr/>
        </p:nvPicPr>
        <p:blipFill>
          <a:blip r:embed="rId3"/>
          <a:stretch>
            <a:fillRect/>
          </a:stretch>
        </p:blipFill>
        <p:spPr>
          <a:xfrm>
            <a:off x="1704000" y="1575586"/>
            <a:ext cx="3283119" cy="4642089"/>
          </a:xfrm>
          <a:prstGeom prst="rect">
            <a:avLst/>
          </a:prstGeom>
          <a:ln w="6350">
            <a:solidFill>
              <a:schemeClr val="tx1"/>
            </a:solidFill>
          </a:ln>
          <a:effectLst>
            <a:outerShdw blurRad="254000" dist="107763" dir="2699994" algn="tl">
              <a:prstClr val="black">
                <a:alpha val="40000"/>
              </a:prstClr>
            </a:outerShdw>
          </a:effectLst>
        </p:spPr>
      </p:pic>
      <p:pic>
        <p:nvPicPr>
          <p:cNvPr id="10" name="Grafik 9">
            <a:extLst>
              <a:ext uri="{FF2B5EF4-FFF2-40B4-BE49-F238E27FC236}">
                <a16:creationId xmlns:a16="http://schemas.microsoft.com/office/drawing/2014/main" id="{3487BDEB-2B78-DD9A-8B84-8FA900A56127}"/>
              </a:ext>
            </a:extLst>
          </p:cNvPr>
          <p:cNvPicPr>
            <a:picLocks noChangeAspect="1"/>
          </p:cNvPicPr>
          <p:nvPr/>
        </p:nvPicPr>
        <p:blipFill>
          <a:blip r:embed="rId4"/>
          <a:srcRect b="2402"/>
          <a:stretch/>
        </p:blipFill>
        <p:spPr>
          <a:xfrm>
            <a:off x="6456000" y="428042"/>
            <a:ext cx="5068760" cy="5880958"/>
          </a:xfrm>
          <a:prstGeom prst="rect">
            <a:avLst/>
          </a:prstGeom>
        </p:spPr>
      </p:pic>
    </p:spTree>
    <p:extLst>
      <p:ext uri="{BB962C8B-B14F-4D97-AF65-F5344CB8AC3E}">
        <p14:creationId xmlns:p14="http://schemas.microsoft.com/office/powerpoint/2010/main" val="423830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FE44C7-0270-9713-38C1-D430E9D1C766}"/>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232EB2AD-A83A-31AE-0212-3C0D73AFC9B0}"/>
              </a:ext>
            </a:extLst>
          </p:cNvPr>
          <p:cNvSpPr>
            <a:spLocks noGrp="1"/>
          </p:cNvSpPr>
          <p:nvPr>
            <p:ph type="title"/>
          </p:nvPr>
        </p:nvSpPr>
        <p:spPr/>
        <p:txBody>
          <a:bodyPr/>
          <a:lstStyle/>
          <a:p>
            <a:r>
              <a:rPr lang="en-GB" dirty="0"/>
              <a:t>In the End: Simply apply these Principles!</a:t>
            </a:r>
          </a:p>
        </p:txBody>
      </p:sp>
      <p:pic>
        <p:nvPicPr>
          <p:cNvPr id="8" name="Inhaltsplatzhalter 7">
            <a:hlinkClick r:id="rId3"/>
            <a:extLst>
              <a:ext uri="{FF2B5EF4-FFF2-40B4-BE49-F238E27FC236}">
                <a16:creationId xmlns:a16="http://schemas.microsoft.com/office/drawing/2014/main" id="{AF96222A-2286-3C56-8D88-BA3EDD6408A1}"/>
              </a:ext>
            </a:extLst>
          </p:cNvPr>
          <p:cNvPicPr>
            <a:picLocks noGrp="1" noChangeAspect="1"/>
          </p:cNvPicPr>
          <p:nvPr>
            <p:ph idx="1"/>
          </p:nvPr>
        </p:nvPicPr>
        <p:blipFill>
          <a:blip r:embed="rId4"/>
          <a:stretch>
            <a:fillRect/>
          </a:stretch>
        </p:blipFill>
        <p:spPr>
          <a:xfrm>
            <a:off x="192000" y="2035346"/>
            <a:ext cx="5442080" cy="3095263"/>
          </a:xfrm>
        </p:spPr>
      </p:pic>
      <p:sp>
        <p:nvSpPr>
          <p:cNvPr id="5" name="Datumsplatzhalter 4">
            <a:extLst>
              <a:ext uri="{FF2B5EF4-FFF2-40B4-BE49-F238E27FC236}">
                <a16:creationId xmlns:a16="http://schemas.microsoft.com/office/drawing/2014/main" id="{C7D499EF-E04C-91E5-D814-D442B53E9861}"/>
              </a:ext>
            </a:extLst>
          </p:cNvPr>
          <p:cNvSpPr>
            <a:spLocks noGrp="1"/>
          </p:cNvSpPr>
          <p:nvPr>
            <p:ph type="dt" sz="half" idx="10"/>
          </p:nvPr>
        </p:nvSpPr>
        <p:spPr/>
        <p:txBody>
          <a:bodyPr/>
          <a:lstStyle/>
          <a:p>
            <a:r>
              <a:rPr lang="en-GB" dirty="0"/>
              <a:t>(Led By Donkey/PA Media, 2025)</a:t>
            </a:r>
          </a:p>
        </p:txBody>
      </p:sp>
      <p:sp>
        <p:nvSpPr>
          <p:cNvPr id="6" name="Fußzeilenplatzhalter 5">
            <a:extLst>
              <a:ext uri="{FF2B5EF4-FFF2-40B4-BE49-F238E27FC236}">
                <a16:creationId xmlns:a16="http://schemas.microsoft.com/office/drawing/2014/main" id="{89252CED-D433-6474-DDD4-F7F8B6DA4F45}"/>
              </a:ext>
            </a:extLst>
          </p:cNvPr>
          <p:cNvSpPr>
            <a:spLocks noGrp="1"/>
          </p:cNvSpPr>
          <p:nvPr>
            <p:ph type="ftr" sz="quarter" idx="11"/>
          </p:nvPr>
        </p:nvSpPr>
        <p:spPr/>
        <p:txBody>
          <a:bodyPr/>
          <a:lstStyle/>
          <a:p>
            <a:r>
              <a:rPr lang="en-GB" dirty="0"/>
              <a:t>KMH / SEM</a:t>
            </a:r>
          </a:p>
        </p:txBody>
      </p:sp>
      <p:pic>
        <p:nvPicPr>
          <p:cNvPr id="11" name="Picture 2" descr="Protest gegen Musk bei Tesla-Werk - Staatsschutz ermittelt - ZDFheute">
            <a:hlinkClick r:id="rId5"/>
            <a:extLst>
              <a:ext uri="{FF2B5EF4-FFF2-40B4-BE49-F238E27FC236}">
                <a16:creationId xmlns:a16="http://schemas.microsoft.com/office/drawing/2014/main" id="{C5EB09FE-5C95-9F35-CA78-AC3F61587A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77" t="12705" b="22208"/>
          <a:stretch/>
        </p:blipFill>
        <p:spPr bwMode="auto">
          <a:xfrm>
            <a:off x="5807040" y="2045139"/>
            <a:ext cx="5918974" cy="3079587"/>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328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A889C-5AC7-895C-75B6-000750B9BF7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A6A7966-61EB-02CF-006B-EDC828F7E691}"/>
              </a:ext>
            </a:extLst>
          </p:cNvPr>
          <p:cNvSpPr>
            <a:spLocks noGrp="1"/>
          </p:cNvSpPr>
          <p:nvPr>
            <p:ph type="title"/>
          </p:nvPr>
        </p:nvSpPr>
        <p:spPr/>
        <p:txBody>
          <a:bodyPr/>
          <a:lstStyle/>
          <a:p>
            <a:r>
              <a:rPr lang="en-GB" dirty="0"/>
              <a:t>Wait – there is more: Sustainability Management</a:t>
            </a:r>
          </a:p>
        </p:txBody>
      </p:sp>
      <p:sp>
        <p:nvSpPr>
          <p:cNvPr id="2" name="Foliennummernplatzhalter 1">
            <a:extLst>
              <a:ext uri="{FF2B5EF4-FFF2-40B4-BE49-F238E27FC236}">
                <a16:creationId xmlns:a16="http://schemas.microsoft.com/office/drawing/2014/main" id="{3F396D7E-23A6-8E82-C0BD-85F9C3D6B910}"/>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50</a:t>
            </a:fld>
            <a:endParaRPr lang="en-GB" dirty="0"/>
          </a:p>
        </p:txBody>
      </p:sp>
      <p:sp>
        <p:nvSpPr>
          <p:cNvPr id="6" name="Fußzeilenplatzhalter 5">
            <a:extLst>
              <a:ext uri="{FF2B5EF4-FFF2-40B4-BE49-F238E27FC236}">
                <a16:creationId xmlns:a16="http://schemas.microsoft.com/office/drawing/2014/main" id="{3013B946-294A-9601-369B-742F07434F63}"/>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1588082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DA53B-3366-5B1D-5A26-0CB5FD68FC2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66C739E-C311-15EE-1A89-EB16B45FFF02}"/>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B9537686-6E61-51CD-063C-C1C2E00E60A1}"/>
              </a:ext>
            </a:extLst>
          </p:cNvPr>
          <p:cNvSpPr>
            <a:spLocks noGrp="1"/>
          </p:cNvSpPr>
          <p:nvPr>
            <p:ph type="title"/>
          </p:nvPr>
        </p:nvSpPr>
        <p:spPr/>
        <p:txBody>
          <a:bodyPr/>
          <a:lstStyle/>
          <a:p>
            <a:r>
              <a:rPr lang="en-GB" dirty="0"/>
              <a:t>What is Sustainability Management?</a:t>
            </a:r>
          </a:p>
        </p:txBody>
      </p:sp>
      <p:sp>
        <p:nvSpPr>
          <p:cNvPr id="4" name="Inhaltsplatzhalter 3">
            <a:extLst>
              <a:ext uri="{FF2B5EF4-FFF2-40B4-BE49-F238E27FC236}">
                <a16:creationId xmlns:a16="http://schemas.microsoft.com/office/drawing/2014/main" id="{C8E05D89-D9AA-0FA5-3C10-9B5DBC788F28}"/>
              </a:ext>
            </a:extLst>
          </p:cNvPr>
          <p:cNvSpPr>
            <a:spLocks noGrp="1"/>
          </p:cNvSpPr>
          <p:nvPr>
            <p:ph idx="1"/>
          </p:nvPr>
        </p:nvSpPr>
        <p:spPr/>
        <p:txBody>
          <a:bodyPr>
            <a:normAutofit fontScale="85000" lnSpcReduction="10000"/>
          </a:bodyPr>
          <a:lstStyle/>
          <a:p>
            <a:pPr marL="0" indent="0" algn="ctr">
              <a:buNone/>
            </a:pPr>
            <a:r>
              <a:rPr lang="en-GB" sz="31800" dirty="0"/>
              <a:t>🤔</a:t>
            </a:r>
          </a:p>
        </p:txBody>
      </p:sp>
      <p:sp>
        <p:nvSpPr>
          <p:cNvPr id="5" name="Datumsplatzhalter 4">
            <a:extLst>
              <a:ext uri="{FF2B5EF4-FFF2-40B4-BE49-F238E27FC236}">
                <a16:creationId xmlns:a16="http://schemas.microsoft.com/office/drawing/2014/main" id="{F0222E49-E718-D85E-3250-EFD1677D63F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F18B1C7-5963-FDF4-FFDE-99626A7A014C}"/>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697826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EF8AD-F953-F2FA-5142-C58C5E3DDC5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4C6B503-F6C9-92AC-71A6-2AB334C5689D}"/>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5961AC80-CF5D-AAC9-7CB1-53B07689E879}"/>
              </a:ext>
            </a:extLst>
          </p:cNvPr>
          <p:cNvSpPr>
            <a:spLocks noGrp="1"/>
          </p:cNvSpPr>
          <p:nvPr>
            <p:ph type="title"/>
          </p:nvPr>
        </p:nvSpPr>
        <p:spPr/>
        <p:txBody>
          <a:bodyPr/>
          <a:lstStyle/>
          <a:p>
            <a:r>
              <a:rPr lang="en-GB" dirty="0"/>
              <a:t>What is Sustainability Management?</a:t>
            </a:r>
          </a:p>
        </p:txBody>
      </p:sp>
      <p:sp>
        <p:nvSpPr>
          <p:cNvPr id="5" name="Datumsplatzhalter 4">
            <a:extLst>
              <a:ext uri="{FF2B5EF4-FFF2-40B4-BE49-F238E27FC236}">
                <a16:creationId xmlns:a16="http://schemas.microsoft.com/office/drawing/2014/main" id="{D39E6F26-E910-3271-0C8E-6AB6D4DBDB0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71D3333-1560-1FDD-192E-1121AFD93D86}"/>
              </a:ext>
            </a:extLst>
          </p:cNvPr>
          <p:cNvSpPr>
            <a:spLocks noGrp="1"/>
          </p:cNvSpPr>
          <p:nvPr>
            <p:ph type="ftr" sz="quarter" idx="11"/>
          </p:nvPr>
        </p:nvSpPr>
        <p:spPr/>
        <p:txBody>
          <a:bodyPr/>
          <a:lstStyle/>
          <a:p>
            <a:r>
              <a:rPr lang="en-GB" dirty="0"/>
              <a:t>KMH / SEM</a:t>
            </a:r>
          </a:p>
        </p:txBody>
      </p:sp>
      <p:sp>
        <p:nvSpPr>
          <p:cNvPr id="8" name="Inhaltsplatzhalter 7">
            <a:extLst>
              <a:ext uri="{FF2B5EF4-FFF2-40B4-BE49-F238E27FC236}">
                <a16:creationId xmlns:a16="http://schemas.microsoft.com/office/drawing/2014/main" id="{72C85942-9035-A186-1C92-CF9FDF1A8DDE}"/>
              </a:ext>
            </a:extLst>
          </p:cNvPr>
          <p:cNvSpPr>
            <a:spLocks noGrp="1"/>
          </p:cNvSpPr>
          <p:nvPr>
            <p:ph idx="1"/>
          </p:nvPr>
        </p:nvSpPr>
        <p:spPr>
          <a:xfrm>
            <a:off x="695324" y="1197001"/>
            <a:ext cx="10800675" cy="4967264"/>
          </a:xfrm>
        </p:spPr>
        <p:txBody>
          <a:bodyPr/>
          <a:lstStyle/>
          <a:p>
            <a:pPr>
              <a:spcAft>
                <a:spcPts val="800"/>
              </a:spcAft>
            </a:pPr>
            <a:r>
              <a:rPr lang="en-GB" dirty="0"/>
              <a:t> </a:t>
            </a:r>
            <a:r>
              <a:rPr lang="en-GB" b="1" dirty="0"/>
              <a:t>👉 apply sustainability principles when governing organsiations</a:t>
            </a:r>
            <a:br>
              <a:rPr lang="en-GB" b="1" dirty="0"/>
            </a:br>
            <a:endParaRPr lang="en-GB" b="1" dirty="0"/>
          </a:p>
          <a:p>
            <a:pPr>
              <a:spcAft>
                <a:spcPts val="800"/>
              </a:spcAft>
            </a:pPr>
            <a:r>
              <a:rPr lang="en-GB" b="1" dirty="0"/>
              <a:t>Main goal: </a:t>
            </a:r>
            <a:r>
              <a:rPr lang="en-GB" b="0" i="0" dirty="0">
                <a:effectLst/>
                <a:latin typeface="fkGroteskNeue"/>
              </a:rPr>
              <a:t>balance economic growth, social equity, and environmental protection to ensure long-term viability and resource availability for future generations</a:t>
            </a:r>
          </a:p>
          <a:p>
            <a:pPr lvl="1">
              <a:spcAft>
                <a:spcPts val="800"/>
              </a:spcAft>
            </a:pPr>
            <a:r>
              <a:rPr lang="en-GB" b="1" dirty="0"/>
              <a:t>Economic Growth: </a:t>
            </a:r>
            <a:r>
              <a:rPr lang="en-GB" dirty="0"/>
              <a:t>Ensuring long-term profitability and resource efficiency</a:t>
            </a:r>
          </a:p>
          <a:p>
            <a:pPr lvl="1">
              <a:spcAft>
                <a:spcPts val="800"/>
              </a:spcAft>
            </a:pPr>
            <a:r>
              <a:rPr lang="en-GB" b="1" dirty="0"/>
              <a:t>Social Equity: </a:t>
            </a:r>
            <a:r>
              <a:rPr lang="en-GB" dirty="0"/>
              <a:t>Addressing social impacts and ensuring fair practices</a:t>
            </a:r>
          </a:p>
          <a:p>
            <a:pPr lvl="1">
              <a:spcAft>
                <a:spcPts val="800"/>
              </a:spcAft>
            </a:pPr>
            <a:r>
              <a:rPr lang="en-GB" b="1" dirty="0"/>
              <a:t>Environmental Protection: </a:t>
            </a:r>
            <a:r>
              <a:rPr lang="en-GB" dirty="0"/>
              <a:t>Reducing emissions and conserving natural resources</a:t>
            </a:r>
            <a:br>
              <a:rPr lang="en-GB" dirty="0"/>
            </a:br>
            <a:endParaRPr lang="en-GB" sz="1100" dirty="0"/>
          </a:p>
          <a:p>
            <a:pPr>
              <a:spcAft>
                <a:spcPts val="800"/>
              </a:spcAft>
            </a:pPr>
            <a:r>
              <a:rPr lang="en-GB" b="1" dirty="0">
                <a:solidFill>
                  <a:schemeClr val="tx2"/>
                </a:solidFill>
              </a:rPr>
              <a:t> 👉 strategic integration of these 3 dimensions into organizational decision-making</a:t>
            </a:r>
          </a:p>
        </p:txBody>
      </p:sp>
    </p:spTree>
    <p:extLst>
      <p:ext uri="{BB962C8B-B14F-4D97-AF65-F5344CB8AC3E}">
        <p14:creationId xmlns:p14="http://schemas.microsoft.com/office/powerpoint/2010/main" val="1076716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89CBD-2F0F-8214-1DFD-674A07DFBA3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6175410-1F8D-62D9-D58F-E36F41C11E40}"/>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933B7947-D4F5-9B0F-8B30-9F9FCA890A39}"/>
              </a:ext>
            </a:extLst>
          </p:cNvPr>
          <p:cNvSpPr>
            <a:spLocks noGrp="1"/>
          </p:cNvSpPr>
          <p:nvPr>
            <p:ph type="title"/>
          </p:nvPr>
        </p:nvSpPr>
        <p:spPr/>
        <p:txBody>
          <a:bodyPr/>
          <a:lstStyle/>
          <a:p>
            <a:r>
              <a:rPr lang="en-GB" dirty="0"/>
              <a:t>Digression: Nature &amp; the Environment</a:t>
            </a:r>
          </a:p>
        </p:txBody>
      </p:sp>
      <p:graphicFrame>
        <p:nvGraphicFramePr>
          <p:cNvPr id="7" name="Inhaltsplatzhalter 6">
            <a:extLst>
              <a:ext uri="{FF2B5EF4-FFF2-40B4-BE49-F238E27FC236}">
                <a16:creationId xmlns:a16="http://schemas.microsoft.com/office/drawing/2014/main" id="{EE582768-A9E5-DF2B-48DC-457D95826735}"/>
              </a:ext>
            </a:extLst>
          </p:cNvPr>
          <p:cNvGraphicFramePr>
            <a:graphicFrameLocks noGrp="1"/>
          </p:cNvGraphicFramePr>
          <p:nvPr>
            <p:ph idx="1"/>
          </p:nvPr>
        </p:nvGraphicFramePr>
        <p:xfrm>
          <a:off x="697612" y="1342994"/>
          <a:ext cx="10798386" cy="4784054"/>
        </p:xfrm>
        <a:graphic>
          <a:graphicData uri="http://schemas.openxmlformats.org/drawingml/2006/table">
            <a:tbl>
              <a:tblPr firstRow="1">
                <a:tableStyleId>{073A0DAA-6AF3-43AB-8588-CEC1D06C72B9}</a:tableStyleId>
              </a:tblPr>
              <a:tblGrid>
                <a:gridCol w="1510388">
                  <a:extLst>
                    <a:ext uri="{9D8B030D-6E8A-4147-A177-3AD203B41FA5}">
                      <a16:colId xmlns:a16="http://schemas.microsoft.com/office/drawing/2014/main" val="3441995925"/>
                    </a:ext>
                  </a:extLst>
                </a:gridCol>
                <a:gridCol w="2089074">
                  <a:extLst>
                    <a:ext uri="{9D8B030D-6E8A-4147-A177-3AD203B41FA5}">
                      <a16:colId xmlns:a16="http://schemas.microsoft.com/office/drawing/2014/main" val="1805608909"/>
                    </a:ext>
                  </a:extLst>
                </a:gridCol>
                <a:gridCol w="1799731">
                  <a:extLst>
                    <a:ext uri="{9D8B030D-6E8A-4147-A177-3AD203B41FA5}">
                      <a16:colId xmlns:a16="http://schemas.microsoft.com/office/drawing/2014/main" val="66079301"/>
                    </a:ext>
                  </a:extLst>
                </a:gridCol>
                <a:gridCol w="1799731">
                  <a:extLst>
                    <a:ext uri="{9D8B030D-6E8A-4147-A177-3AD203B41FA5}">
                      <a16:colId xmlns:a16="http://schemas.microsoft.com/office/drawing/2014/main" val="2148529977"/>
                    </a:ext>
                  </a:extLst>
                </a:gridCol>
                <a:gridCol w="1799731">
                  <a:extLst>
                    <a:ext uri="{9D8B030D-6E8A-4147-A177-3AD203B41FA5}">
                      <a16:colId xmlns:a16="http://schemas.microsoft.com/office/drawing/2014/main" val="1636896592"/>
                    </a:ext>
                  </a:extLst>
                </a:gridCol>
                <a:gridCol w="1799731">
                  <a:extLst>
                    <a:ext uri="{9D8B030D-6E8A-4147-A177-3AD203B41FA5}">
                      <a16:colId xmlns:a16="http://schemas.microsoft.com/office/drawing/2014/main" val="1893966249"/>
                    </a:ext>
                  </a:extLst>
                </a:gridCol>
              </a:tblGrid>
              <a:tr h="896494">
                <a:tc>
                  <a:txBody>
                    <a:bodyPr/>
                    <a:lstStyle/>
                    <a:p>
                      <a:pPr algn="ctr" fontAlgn="ctr"/>
                      <a:r>
                        <a:rPr lang="de-AT" sz="1800" u="none" strike="noStrike" dirty="0" err="1">
                          <a:effectLst/>
                        </a:rPr>
                        <a:t>Perspective</a:t>
                      </a:r>
                      <a:r>
                        <a:rPr lang="de-AT" sz="1800" u="none" strike="noStrike" dirty="0">
                          <a:effectLst/>
                        </a:rPr>
                        <a:t>  👉</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err="1">
                          <a:effectLst/>
                        </a:rPr>
                        <a:t>Ecological</a:t>
                      </a:r>
                      <a:r>
                        <a:rPr lang="de-AT" sz="1800" u="none" strike="noStrike" dirty="0">
                          <a:effectLst/>
                        </a:rPr>
                        <a:t> </a:t>
                      </a:r>
                      <a:br>
                        <a:rPr lang="de-AT" sz="1800" u="none" strike="noStrike" dirty="0">
                          <a:effectLst/>
                        </a:rPr>
                      </a:b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err="1">
                          <a:effectLst/>
                        </a:rPr>
                        <a:t>Regulatory</a:t>
                      </a:r>
                      <a:r>
                        <a:rPr lang="de-AT" sz="1800" u="none" strike="noStrike" dirty="0">
                          <a:effectLst/>
                        </a:rPr>
                        <a:t>/Legal </a:t>
                      </a: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a:effectLst/>
                        </a:rPr>
                        <a:t>Corporate </a:t>
                      </a:r>
                      <a:r>
                        <a:rPr lang="de-AT" sz="1800" u="none" strike="noStrike" dirty="0" err="1">
                          <a:effectLst/>
                        </a:rPr>
                        <a:t>Sustainability</a:t>
                      </a:r>
                      <a:r>
                        <a:rPr lang="de-AT" sz="1800" u="none" strike="noStrike" dirty="0">
                          <a:effectLst/>
                        </a:rPr>
                        <a:t> </a:t>
                      </a: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err="1">
                          <a:effectLst/>
                        </a:rPr>
                        <a:t>Socio-economic</a:t>
                      </a:r>
                      <a:r>
                        <a:rPr lang="de-AT" sz="1800" u="none" strike="noStrike" dirty="0">
                          <a:effectLst/>
                        </a:rPr>
                        <a:t> </a:t>
                      </a: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800" u="none" strike="noStrike" dirty="0">
                          <a:effectLst/>
                        </a:rPr>
                        <a:t>Systems </a:t>
                      </a:r>
                      <a:r>
                        <a:rPr lang="de-AT" sz="1800" u="none" strike="noStrike" dirty="0" err="1">
                          <a:effectLst/>
                        </a:rPr>
                        <a:t>Thinking</a:t>
                      </a:r>
                      <a:r>
                        <a:rPr lang="de-AT" sz="1800" u="none" strike="noStrike" dirty="0">
                          <a:effectLst/>
                        </a:rPr>
                        <a:t> </a:t>
                      </a:r>
                      <a:r>
                        <a:rPr lang="de-AT" sz="1800" u="none" strike="noStrike" dirty="0" err="1">
                          <a:effectLst/>
                        </a:rPr>
                        <a:t>Perspective</a:t>
                      </a:r>
                      <a:endParaRPr lang="de-AT" sz="1800" b="1" i="0" u="none" strike="noStrike" dirty="0">
                        <a:solidFill>
                          <a:srgbClr val="000000"/>
                        </a:solidFill>
                        <a:effectLst/>
                        <a:latin typeface="Aptos Narrow" panose="020B0004020202020204" pitchFamily="34" charset="0"/>
                      </a:endParaRPr>
                    </a:p>
                  </a:txBody>
                  <a:tcPr marL="6479" marR="6479" marT="6479" marB="0" anchor="ctr"/>
                </a:tc>
                <a:extLst>
                  <a:ext uri="{0D108BD9-81ED-4DB2-BD59-A6C34878D82A}">
                    <a16:rowId xmlns:a16="http://schemas.microsoft.com/office/drawing/2014/main" val="2518899466"/>
                  </a:ext>
                </a:extLst>
              </a:tr>
              <a:tr h="1943780">
                <a:tc>
                  <a:txBody>
                    <a:bodyPr/>
                    <a:lstStyle/>
                    <a:p>
                      <a:pPr algn="ctr" fontAlgn="ctr"/>
                      <a:r>
                        <a:rPr lang="de-AT" sz="1600" b="1" u="none" strike="noStrike" dirty="0">
                          <a:effectLst/>
                        </a:rPr>
                        <a:t>Understanding</a:t>
                      </a:r>
                      <a:br>
                        <a:rPr lang="de-AT" sz="1600" b="1" u="none" strike="noStrike" dirty="0">
                          <a:effectLst/>
                        </a:rPr>
                      </a:br>
                      <a:r>
                        <a:rPr lang="de-AT" sz="1600" b="1" u="none" strike="noStrike" dirty="0">
                          <a:effectLst/>
                        </a:rPr>
                        <a:t> </a:t>
                      </a:r>
                      <a:r>
                        <a:rPr lang="de-AT" sz="1600" b="1" u="none" strike="noStrike" dirty="0" err="1">
                          <a:effectLst/>
                        </a:rPr>
                        <a:t>of</a:t>
                      </a:r>
                      <a:r>
                        <a:rPr lang="de-AT" sz="1600" b="1" u="none" strike="noStrike" dirty="0">
                          <a:effectLst/>
                        </a:rPr>
                        <a:t> </a:t>
                      </a:r>
                      <a:br>
                        <a:rPr lang="de-AT" sz="1600" b="1" u="none" strike="noStrike" dirty="0">
                          <a:effectLst/>
                        </a:rPr>
                      </a:br>
                      <a:r>
                        <a:rPr lang="de-AT" sz="1600" b="1" u="none" strike="noStrike" dirty="0">
                          <a:effectLst/>
                        </a:rPr>
                        <a:t>Environment</a:t>
                      </a:r>
                      <a:endParaRPr lang="de-AT"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b="1" u="none" strike="noStrike" dirty="0">
                          <a:effectLst/>
                        </a:rPr>
                        <a:t>natural environment: </a:t>
                      </a:r>
                      <a:br>
                        <a:rPr lang="en-US" sz="1600" u="none" strike="noStrike" dirty="0">
                          <a:effectLst/>
                        </a:rPr>
                      </a:br>
                      <a:r>
                        <a:rPr lang="en-US" sz="1600" u="none" strike="noStrike" dirty="0">
                          <a:effectLst/>
                        </a:rPr>
                        <a:t>air, water, soil, biodiversity &amp; ecosystems</a:t>
                      </a:r>
                      <a:endParaRPr lang="en-US" sz="1600" b="0"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Sum of </a:t>
                      </a:r>
                      <a:r>
                        <a:rPr lang="en-US" sz="1600" b="1" u="none" strike="noStrike" dirty="0">
                          <a:effectLst/>
                        </a:rPr>
                        <a:t>laws &amp; policies </a:t>
                      </a:r>
                      <a:r>
                        <a:rPr lang="en-US" sz="1600" u="none" strike="noStrike" dirty="0">
                          <a:effectLst/>
                        </a:rPr>
                        <a:t>referring to: air, water, land, &amp; living organisms</a:t>
                      </a:r>
                      <a:endParaRPr lang="en-US" sz="1600" b="0"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natural &amp; operational </a:t>
                      </a:r>
                      <a:r>
                        <a:rPr lang="en-US" sz="1600" b="1" u="none" strike="noStrike" dirty="0">
                          <a:effectLst/>
                        </a:rPr>
                        <a:t>surroundings</a:t>
                      </a:r>
                      <a:r>
                        <a:rPr lang="en-US" sz="1600" u="none" strike="noStrike" dirty="0">
                          <a:effectLst/>
                        </a:rPr>
                        <a:t> affected by corporate activities</a:t>
                      </a:r>
                      <a:endParaRPr lang="en-US" sz="1600" b="0"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b="1" u="none" strike="noStrike" dirty="0">
                          <a:effectLst/>
                        </a:rPr>
                        <a:t>interaction</a:t>
                      </a:r>
                      <a:r>
                        <a:rPr lang="en-US" sz="1600" u="none" strike="noStrike" dirty="0">
                          <a:effectLst/>
                        </a:rPr>
                        <a:t> between human societies &amp; natural systems in general</a:t>
                      </a:r>
                      <a:endParaRPr lang="en-US" sz="1600" b="0"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complex system of </a:t>
                      </a:r>
                      <a:r>
                        <a:rPr lang="en-US" sz="1600" b="1" u="none" strike="noStrike" dirty="0">
                          <a:effectLst/>
                        </a:rPr>
                        <a:t>interrelated natural and human-made </a:t>
                      </a:r>
                      <a:r>
                        <a:rPr lang="en-US" sz="1600" u="none" strike="noStrike" dirty="0">
                          <a:effectLst/>
                        </a:rPr>
                        <a:t>components</a:t>
                      </a:r>
                      <a:endParaRPr lang="en-US" sz="1600" b="0" i="0" u="none" strike="noStrike" dirty="0">
                        <a:solidFill>
                          <a:srgbClr val="000000"/>
                        </a:solidFill>
                        <a:effectLst/>
                        <a:latin typeface="Aptos Narrow" panose="020B0004020202020204" pitchFamily="34" charset="0"/>
                      </a:endParaRPr>
                    </a:p>
                  </a:txBody>
                  <a:tcPr marL="6479" marR="6479" marT="6479" marB="0" anchor="ctr"/>
                </a:tc>
                <a:extLst>
                  <a:ext uri="{0D108BD9-81ED-4DB2-BD59-A6C34878D82A}">
                    <a16:rowId xmlns:a16="http://schemas.microsoft.com/office/drawing/2014/main" val="1831543766"/>
                  </a:ext>
                </a:extLst>
              </a:tr>
              <a:tr h="1943780">
                <a:tc>
                  <a:txBody>
                    <a:bodyPr/>
                    <a:lstStyle/>
                    <a:p>
                      <a:pPr algn="ctr" fontAlgn="ctr"/>
                      <a:r>
                        <a:rPr lang="de-AT" sz="1600" b="1" u="none" strike="noStrike" dirty="0" err="1">
                          <a:effectLst/>
                        </a:rPr>
                        <a:t>Examples</a:t>
                      </a:r>
                      <a:endParaRPr lang="de-AT"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600" u="none" strike="noStrike" dirty="0" err="1">
                          <a:effectLst/>
                        </a:rPr>
                        <a:t>Biodiversity</a:t>
                      </a:r>
                      <a:r>
                        <a:rPr lang="de-AT" sz="1600" u="none" strike="noStrike" dirty="0">
                          <a:effectLst/>
                        </a:rPr>
                        <a:t> </a:t>
                      </a:r>
                      <a:r>
                        <a:rPr lang="de-AT" sz="1600" u="none" strike="noStrike" dirty="0" err="1">
                          <a:effectLst/>
                        </a:rPr>
                        <a:t>conservation</a:t>
                      </a:r>
                      <a:r>
                        <a:rPr lang="de-AT" sz="1600" u="none" strike="noStrike" dirty="0">
                          <a:effectLst/>
                        </a:rPr>
                        <a:t>, </a:t>
                      </a:r>
                      <a:br>
                        <a:rPr lang="de-AT" sz="1600" u="none" strike="noStrike" dirty="0">
                          <a:effectLst/>
                        </a:rPr>
                      </a:br>
                      <a:r>
                        <a:rPr lang="de-AT" sz="1600" u="none" strike="noStrike" dirty="0" err="1">
                          <a:effectLst/>
                        </a:rPr>
                        <a:t>habitat</a:t>
                      </a:r>
                      <a:r>
                        <a:rPr lang="de-AT" sz="1600" u="none" strike="noStrike" dirty="0">
                          <a:effectLst/>
                        </a:rPr>
                        <a:t> </a:t>
                      </a:r>
                      <a:r>
                        <a:rPr lang="de-AT" sz="1600" u="none" strike="noStrike" dirty="0" err="1">
                          <a:effectLst/>
                        </a:rPr>
                        <a:t>protection</a:t>
                      </a:r>
                      <a:r>
                        <a:rPr lang="de-AT" sz="1600" u="none" strike="noStrike" dirty="0">
                          <a:effectLst/>
                        </a:rPr>
                        <a:t>, </a:t>
                      </a:r>
                      <a:r>
                        <a:rPr lang="de-AT" sz="1600" u="none" strike="noStrike" dirty="0" err="1">
                          <a:effectLst/>
                        </a:rPr>
                        <a:t>ecosystem</a:t>
                      </a:r>
                      <a:r>
                        <a:rPr lang="de-AT" sz="1600" u="none" strike="noStrike" dirty="0">
                          <a:effectLst/>
                        </a:rPr>
                        <a:t> </a:t>
                      </a:r>
                      <a:r>
                        <a:rPr lang="de-AT" sz="1600" u="none" strike="noStrike" dirty="0" err="1">
                          <a:effectLst/>
                        </a:rPr>
                        <a:t>restoration</a:t>
                      </a:r>
                      <a:endParaRPr lang="de-AT"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de-AT" sz="1600" u="none" strike="noStrike" dirty="0">
                          <a:effectLst/>
                        </a:rPr>
                        <a:t>ISO 14001 Environmental Management Systems, EU Green Deal</a:t>
                      </a:r>
                      <a:endParaRPr lang="de-AT"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Environmental, Social, Governance (ESG) &amp; Corporate Social Responsibility (CSR) policies / </a:t>
                      </a:r>
                      <a:r>
                        <a:rPr lang="en-US" sz="1600" u="none" strike="noStrike" dirty="0" err="1">
                          <a:effectLst/>
                        </a:rPr>
                        <a:t>reprtings</a:t>
                      </a:r>
                      <a:endParaRPr lang="en-US"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Sustainable cities, circular economy, climate adaptation /mitigation policies</a:t>
                      </a:r>
                      <a:endParaRPr lang="en-US" sz="1600" b="1" i="0" u="none" strike="noStrike" dirty="0">
                        <a:solidFill>
                          <a:srgbClr val="000000"/>
                        </a:solidFill>
                        <a:effectLst/>
                        <a:latin typeface="Aptos Narrow" panose="020B0004020202020204" pitchFamily="34" charset="0"/>
                      </a:endParaRPr>
                    </a:p>
                  </a:txBody>
                  <a:tcPr marL="6479" marR="6479" marT="6479" marB="0" anchor="ctr"/>
                </a:tc>
                <a:tc>
                  <a:txBody>
                    <a:bodyPr/>
                    <a:lstStyle/>
                    <a:p>
                      <a:pPr algn="ctr" fontAlgn="ctr"/>
                      <a:r>
                        <a:rPr lang="en-US" sz="1600" u="none" strike="noStrike" dirty="0">
                          <a:effectLst/>
                        </a:rPr>
                        <a:t>Life Cycle Assessments (LCA), Industrial Ecology, Sustainable Supply Chains</a:t>
                      </a:r>
                      <a:endParaRPr lang="en-US" sz="1600" b="1" i="0" u="none" strike="noStrike" dirty="0">
                        <a:solidFill>
                          <a:srgbClr val="000000"/>
                        </a:solidFill>
                        <a:effectLst/>
                        <a:latin typeface="Aptos Narrow" panose="020B0004020202020204" pitchFamily="34" charset="0"/>
                      </a:endParaRPr>
                    </a:p>
                  </a:txBody>
                  <a:tcPr marL="6479" marR="6479" marT="6479" marB="0" anchor="ctr"/>
                </a:tc>
                <a:extLst>
                  <a:ext uri="{0D108BD9-81ED-4DB2-BD59-A6C34878D82A}">
                    <a16:rowId xmlns:a16="http://schemas.microsoft.com/office/drawing/2014/main" val="5420279"/>
                  </a:ext>
                </a:extLst>
              </a:tr>
            </a:tbl>
          </a:graphicData>
        </a:graphic>
      </p:graphicFrame>
      <p:sp>
        <p:nvSpPr>
          <p:cNvPr id="5" name="Datumsplatzhalter 4">
            <a:extLst>
              <a:ext uri="{FF2B5EF4-FFF2-40B4-BE49-F238E27FC236}">
                <a16:creationId xmlns:a16="http://schemas.microsoft.com/office/drawing/2014/main" id="{CBA965EE-5CED-76D3-6AD3-3DCED22AA98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954D652-BB30-C76A-049C-8D283C54C0AE}"/>
              </a:ext>
            </a:extLst>
          </p:cNvPr>
          <p:cNvSpPr>
            <a:spLocks noGrp="1"/>
          </p:cNvSpPr>
          <p:nvPr>
            <p:ph type="ftr" sz="quarter" idx="11"/>
          </p:nvPr>
        </p:nvSpPr>
        <p:spPr/>
        <p:txBody>
          <a:bodyPr/>
          <a:lstStyle/>
          <a:p>
            <a:r>
              <a:rPr lang="en-GB"/>
              <a:t>KMH / SEM</a:t>
            </a:r>
            <a:endParaRPr lang="en-GB" dirty="0"/>
          </a:p>
        </p:txBody>
      </p:sp>
      <p:sp>
        <p:nvSpPr>
          <p:cNvPr id="4" name="Rechteck 3">
            <a:extLst>
              <a:ext uri="{FF2B5EF4-FFF2-40B4-BE49-F238E27FC236}">
                <a16:creationId xmlns:a16="http://schemas.microsoft.com/office/drawing/2014/main" id="{832320DF-3199-A09C-1FD7-BCD927B90677}"/>
              </a:ext>
            </a:extLst>
          </p:cNvPr>
          <p:cNvSpPr/>
          <p:nvPr/>
        </p:nvSpPr>
        <p:spPr>
          <a:xfrm>
            <a:off x="6096000" y="1342994"/>
            <a:ext cx="5399998" cy="4784054"/>
          </a:xfrm>
          <a:prstGeom prst="rect">
            <a:avLst/>
          </a:prstGeom>
          <a:ln w="12700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3012019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3DA08-6F17-DF59-8EC6-929908ED036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F26C29E-1212-E626-6990-2893C355F773}"/>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066424F6-E792-253D-E7C2-60228BA089BF}"/>
              </a:ext>
            </a:extLst>
          </p:cNvPr>
          <p:cNvSpPr>
            <a:spLocks noGrp="1"/>
          </p:cNvSpPr>
          <p:nvPr>
            <p:ph type="title"/>
          </p:nvPr>
        </p:nvSpPr>
        <p:spPr>
          <a:xfrm>
            <a:off x="695326" y="549000"/>
            <a:ext cx="10008674" cy="792000"/>
          </a:xfrm>
        </p:spPr>
        <p:txBody>
          <a:bodyPr/>
          <a:lstStyle/>
          <a:p>
            <a:r>
              <a:rPr lang="en-GB" b="1" dirty="0"/>
              <a:t>The new Kid on the Block?</a:t>
            </a:r>
            <a:endParaRPr lang="en-GB" dirty="0"/>
          </a:p>
        </p:txBody>
      </p:sp>
      <p:sp>
        <p:nvSpPr>
          <p:cNvPr id="5" name="Datumsplatzhalter 4">
            <a:extLst>
              <a:ext uri="{FF2B5EF4-FFF2-40B4-BE49-F238E27FC236}">
                <a16:creationId xmlns:a16="http://schemas.microsoft.com/office/drawing/2014/main" id="{BF460B9F-7A01-A339-03E0-A7805CAE4487}"/>
              </a:ext>
            </a:extLst>
          </p:cNvPr>
          <p:cNvSpPr>
            <a:spLocks noGrp="1"/>
          </p:cNvSpPr>
          <p:nvPr>
            <p:ph type="dt" sz="half" idx="10"/>
          </p:nvPr>
        </p:nvSpPr>
        <p:spPr/>
        <p:txBody>
          <a:bodyPr/>
          <a:lstStyle/>
          <a:p>
            <a:r>
              <a:rPr lang="en-GB"/>
              <a:t>(Mulligan, 2018:17)</a:t>
            </a:r>
            <a:endParaRPr lang="en-GB" dirty="0"/>
          </a:p>
        </p:txBody>
      </p:sp>
      <p:sp>
        <p:nvSpPr>
          <p:cNvPr id="6" name="Fußzeilenplatzhalter 5">
            <a:extLst>
              <a:ext uri="{FF2B5EF4-FFF2-40B4-BE49-F238E27FC236}">
                <a16:creationId xmlns:a16="http://schemas.microsoft.com/office/drawing/2014/main" id="{59B478F6-C480-771F-8833-80726D5CAD9A}"/>
              </a:ext>
            </a:extLst>
          </p:cNvPr>
          <p:cNvSpPr>
            <a:spLocks noGrp="1"/>
          </p:cNvSpPr>
          <p:nvPr>
            <p:ph type="ftr" sz="quarter" idx="11"/>
          </p:nvPr>
        </p:nvSpPr>
        <p:spPr/>
        <p:txBody>
          <a:bodyPr/>
          <a:lstStyle/>
          <a:p>
            <a:r>
              <a:rPr lang="en-GB" dirty="0"/>
              <a:t>KMH / SEM</a:t>
            </a:r>
          </a:p>
        </p:txBody>
      </p:sp>
      <p:pic>
        <p:nvPicPr>
          <p:cNvPr id="7" name="Content Placeholder 7">
            <a:extLst>
              <a:ext uri="{FF2B5EF4-FFF2-40B4-BE49-F238E27FC236}">
                <a16:creationId xmlns:a16="http://schemas.microsoft.com/office/drawing/2014/main" id="{86492D76-294D-BA55-CB1F-725E564CAFC9}"/>
              </a:ext>
            </a:extLst>
          </p:cNvPr>
          <p:cNvPicPr>
            <a:picLocks noGrp="1" noChangeAspect="1"/>
          </p:cNvPicPr>
          <p:nvPr>
            <p:ph idx="1"/>
          </p:nvPr>
        </p:nvPicPr>
        <p:blipFill>
          <a:blip r:embed="rId3"/>
          <a:stretch>
            <a:fillRect/>
          </a:stretch>
        </p:blipFill>
        <p:spPr>
          <a:xfrm>
            <a:off x="12637754" y="1981833"/>
            <a:ext cx="4114286" cy="4076190"/>
          </a:xfrm>
        </p:spPr>
      </p:pic>
      <p:pic>
        <p:nvPicPr>
          <p:cNvPr id="4" name="Picture 4">
            <a:extLst>
              <a:ext uri="{FF2B5EF4-FFF2-40B4-BE49-F238E27FC236}">
                <a16:creationId xmlns:a16="http://schemas.microsoft.com/office/drawing/2014/main" id="{11C879E8-01A9-933D-00B0-4E810F86F7CA}"/>
              </a:ext>
            </a:extLst>
          </p:cNvPr>
          <p:cNvPicPr>
            <a:picLocks noChangeAspect="1"/>
          </p:cNvPicPr>
          <p:nvPr/>
        </p:nvPicPr>
        <p:blipFill>
          <a:blip r:embed="rId4"/>
          <a:stretch>
            <a:fillRect/>
          </a:stretch>
        </p:blipFill>
        <p:spPr>
          <a:xfrm>
            <a:off x="551384" y="2133000"/>
            <a:ext cx="10945216" cy="3363760"/>
          </a:xfrm>
          <a:prstGeom prst="rect">
            <a:avLst/>
          </a:prstGeom>
        </p:spPr>
      </p:pic>
      <p:cxnSp>
        <p:nvCxnSpPr>
          <p:cNvPr id="10" name="Gerader Verbinder 9">
            <a:extLst>
              <a:ext uri="{FF2B5EF4-FFF2-40B4-BE49-F238E27FC236}">
                <a16:creationId xmlns:a16="http://schemas.microsoft.com/office/drawing/2014/main" id="{4F42265C-E248-41B9-75C2-5565869669D2}"/>
              </a:ext>
            </a:extLst>
          </p:cNvPr>
          <p:cNvCxnSpPr>
            <a:cxnSpLocks/>
          </p:cNvCxnSpPr>
          <p:nvPr/>
        </p:nvCxnSpPr>
        <p:spPr>
          <a:xfrm>
            <a:off x="4632250" y="1197000"/>
            <a:ext cx="0" cy="936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Gerader Verbinder 10">
            <a:extLst>
              <a:ext uri="{FF2B5EF4-FFF2-40B4-BE49-F238E27FC236}">
                <a16:creationId xmlns:a16="http://schemas.microsoft.com/office/drawing/2014/main" id="{0504FDB8-BFF8-DBCD-96D1-FA645071DD7D}"/>
              </a:ext>
            </a:extLst>
          </p:cNvPr>
          <p:cNvCxnSpPr>
            <a:cxnSpLocks/>
          </p:cNvCxnSpPr>
          <p:nvPr/>
        </p:nvCxnSpPr>
        <p:spPr>
          <a:xfrm>
            <a:off x="4632250" y="4428600"/>
            <a:ext cx="0" cy="2010900"/>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14" name="Rechteck 13">
            <a:extLst>
              <a:ext uri="{FF2B5EF4-FFF2-40B4-BE49-F238E27FC236}">
                <a16:creationId xmlns:a16="http://schemas.microsoft.com/office/drawing/2014/main" id="{871BDF7A-24BC-C5F3-A376-6E2BC1B9354D}"/>
              </a:ext>
            </a:extLst>
          </p:cNvPr>
          <p:cNvSpPr/>
          <p:nvPr/>
        </p:nvSpPr>
        <p:spPr>
          <a:xfrm>
            <a:off x="-167999" y="1197000"/>
            <a:ext cx="4800249" cy="5242500"/>
          </a:xfrm>
          <a:prstGeom prst="rect">
            <a:avLst/>
          </a:prstGeom>
          <a:solidFill>
            <a:schemeClr val="bg2">
              <a:lumMod val="40000"/>
              <a:lumOff val="60000"/>
              <a:alpha val="36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Pfeil: nach rechts 8">
            <a:extLst>
              <a:ext uri="{FF2B5EF4-FFF2-40B4-BE49-F238E27FC236}">
                <a16:creationId xmlns:a16="http://schemas.microsoft.com/office/drawing/2014/main" id="{05E00025-CA55-391A-57BE-9B25DCC7DA46}"/>
              </a:ext>
            </a:extLst>
          </p:cNvPr>
          <p:cNvSpPr/>
          <p:nvPr/>
        </p:nvSpPr>
        <p:spPr>
          <a:xfrm>
            <a:off x="6403004" y="693000"/>
            <a:ext cx="4463997" cy="937944"/>
          </a:xfrm>
          <a:prstGeom prst="rightArrow">
            <a:avLst/>
          </a:prstGeom>
          <a:ln w="57150" cap="rnd">
            <a:solidFill>
              <a:srgbClr val="C7CED3"/>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dirty="0">
                <a:solidFill>
                  <a:schemeClr val="bg2">
                    <a:lumMod val="40000"/>
                    <a:lumOff val="60000"/>
                  </a:schemeClr>
                </a:solidFill>
              </a:rPr>
              <a:t>Environmental management tools</a:t>
            </a:r>
          </a:p>
        </p:txBody>
      </p:sp>
    </p:spTree>
    <p:extLst>
      <p:ext uri="{BB962C8B-B14F-4D97-AF65-F5344CB8AC3E}">
        <p14:creationId xmlns:p14="http://schemas.microsoft.com/office/powerpoint/2010/main" val="3706942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77809-378B-3E92-0B60-AD7CA38A434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80EF574-1420-6E2E-3CE1-D0B5505B5850}"/>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2E4F287B-B9FF-402B-3B02-F383D853A935}"/>
              </a:ext>
            </a:extLst>
          </p:cNvPr>
          <p:cNvSpPr>
            <a:spLocks noGrp="1"/>
          </p:cNvSpPr>
          <p:nvPr>
            <p:ph type="title"/>
          </p:nvPr>
        </p:nvSpPr>
        <p:spPr/>
        <p:txBody>
          <a:bodyPr/>
          <a:lstStyle/>
          <a:p>
            <a:r>
              <a:rPr lang="en-GB" dirty="0"/>
              <a:t>Associated Frameworks</a:t>
            </a:r>
          </a:p>
        </p:txBody>
      </p:sp>
      <p:sp>
        <p:nvSpPr>
          <p:cNvPr id="5" name="Datumsplatzhalter 4">
            <a:extLst>
              <a:ext uri="{FF2B5EF4-FFF2-40B4-BE49-F238E27FC236}">
                <a16:creationId xmlns:a16="http://schemas.microsoft.com/office/drawing/2014/main" id="{2B6BC926-7C19-634C-A684-085130708AD7}"/>
              </a:ext>
            </a:extLst>
          </p:cNvPr>
          <p:cNvSpPr>
            <a:spLocks noGrp="1"/>
          </p:cNvSpPr>
          <p:nvPr>
            <p:ph type="dt" sz="half" idx="10"/>
          </p:nvPr>
        </p:nvSpPr>
        <p:spPr/>
        <p:txBody>
          <a:bodyPr/>
          <a:lstStyle/>
          <a:p>
            <a:r>
              <a:rPr lang="en-GB" dirty="0"/>
              <a:t>(</a:t>
            </a:r>
            <a:r>
              <a:rPr lang="en-GB" dirty="0" err="1"/>
              <a:t>RandomPattern</a:t>
            </a:r>
            <a:r>
              <a:rPr lang="en-GB" dirty="0"/>
              <a:t>, CC0, Wikimedia; Mulligan, 2018:5; </a:t>
            </a:r>
            <a:r>
              <a:rPr lang="en-GB" dirty="0" err="1"/>
              <a:t>Sigmaearth</a:t>
            </a:r>
            <a:r>
              <a:rPr lang="en-GB" dirty="0"/>
              <a:t>, n.d.)</a:t>
            </a:r>
          </a:p>
        </p:txBody>
      </p:sp>
      <p:sp>
        <p:nvSpPr>
          <p:cNvPr id="6" name="Fußzeilenplatzhalter 5">
            <a:extLst>
              <a:ext uri="{FF2B5EF4-FFF2-40B4-BE49-F238E27FC236}">
                <a16:creationId xmlns:a16="http://schemas.microsoft.com/office/drawing/2014/main" id="{4BE36B87-4E8A-3C78-789A-A6A3C2F5F882}"/>
              </a:ext>
            </a:extLst>
          </p:cNvPr>
          <p:cNvSpPr>
            <a:spLocks noGrp="1"/>
          </p:cNvSpPr>
          <p:nvPr>
            <p:ph type="ftr" sz="quarter" idx="11"/>
          </p:nvPr>
        </p:nvSpPr>
        <p:spPr/>
        <p:txBody>
          <a:bodyPr/>
          <a:lstStyle/>
          <a:p>
            <a:r>
              <a:rPr lang="en-GB" dirty="0"/>
              <a:t>KMH / SEM</a:t>
            </a:r>
          </a:p>
        </p:txBody>
      </p:sp>
      <p:pic>
        <p:nvPicPr>
          <p:cNvPr id="4" name="Picture 2" descr="undefined">
            <a:hlinkClick r:id="rId3"/>
            <a:extLst>
              <a:ext uri="{FF2B5EF4-FFF2-40B4-BE49-F238E27FC236}">
                <a16:creationId xmlns:a16="http://schemas.microsoft.com/office/drawing/2014/main" id="{07A9EE68-5B76-D31B-9B97-FD399300F2E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707882" y="117000"/>
            <a:ext cx="6140118" cy="40054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0E6CC91-8DAA-1123-5EF5-95F07DB22D81}"/>
              </a:ext>
            </a:extLst>
          </p:cNvPr>
          <p:cNvPicPr>
            <a:picLocks noChangeAspect="1"/>
          </p:cNvPicPr>
          <p:nvPr/>
        </p:nvPicPr>
        <p:blipFill>
          <a:blip r:embed="rId5"/>
          <a:stretch>
            <a:fillRect/>
          </a:stretch>
        </p:blipFill>
        <p:spPr>
          <a:xfrm>
            <a:off x="387882" y="1768535"/>
            <a:ext cx="4320000" cy="4142161"/>
          </a:xfrm>
          <a:prstGeom prst="rect">
            <a:avLst/>
          </a:prstGeom>
        </p:spPr>
      </p:pic>
      <p:pic>
        <p:nvPicPr>
          <p:cNvPr id="14" name="Picture 13">
            <a:hlinkClick r:id="rId6"/>
            <a:extLst>
              <a:ext uri="{FF2B5EF4-FFF2-40B4-BE49-F238E27FC236}">
                <a16:creationId xmlns:a16="http://schemas.microsoft.com/office/drawing/2014/main" id="{6EC3C6CB-30D2-DBD4-01B0-7582BA32C358}"/>
              </a:ext>
            </a:extLst>
          </p:cNvPr>
          <p:cNvPicPr>
            <a:picLocks noChangeAspect="1"/>
          </p:cNvPicPr>
          <p:nvPr/>
        </p:nvPicPr>
        <p:blipFill>
          <a:blip r:embed="rId7"/>
          <a:stretch>
            <a:fillRect/>
          </a:stretch>
        </p:blipFill>
        <p:spPr>
          <a:xfrm>
            <a:off x="5174649" y="4180687"/>
            <a:ext cx="5419371" cy="2200593"/>
          </a:xfrm>
          <a:prstGeom prst="rect">
            <a:avLst/>
          </a:prstGeom>
        </p:spPr>
      </p:pic>
    </p:spTree>
    <p:extLst>
      <p:ext uri="{BB962C8B-B14F-4D97-AF65-F5344CB8AC3E}">
        <p14:creationId xmlns:p14="http://schemas.microsoft.com/office/powerpoint/2010/main" val="1824191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95BD4-BA2F-1FE0-50A9-BC62F45A6B7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164150-C954-E871-F2B7-31E332BD8350}"/>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E72DADBF-6BD9-50AE-C0D1-0FEEE750DF48}"/>
              </a:ext>
            </a:extLst>
          </p:cNvPr>
          <p:cNvSpPr>
            <a:spLocks noGrp="1"/>
          </p:cNvSpPr>
          <p:nvPr>
            <p:ph type="title"/>
          </p:nvPr>
        </p:nvSpPr>
        <p:spPr>
          <a:xfrm>
            <a:off x="695326" y="549000"/>
            <a:ext cx="10008674" cy="792000"/>
          </a:xfrm>
        </p:spPr>
        <p:txBody>
          <a:bodyPr/>
          <a:lstStyle/>
          <a:p>
            <a:r>
              <a:rPr lang="en-GB" b="1" dirty="0"/>
              <a:t>The new Kid on the Block?</a:t>
            </a:r>
            <a:endParaRPr lang="en-GB" dirty="0"/>
          </a:p>
        </p:txBody>
      </p:sp>
      <p:sp>
        <p:nvSpPr>
          <p:cNvPr id="5" name="Datumsplatzhalter 4">
            <a:extLst>
              <a:ext uri="{FF2B5EF4-FFF2-40B4-BE49-F238E27FC236}">
                <a16:creationId xmlns:a16="http://schemas.microsoft.com/office/drawing/2014/main" id="{646263A5-DC3E-D77E-51AA-F40F4B0CAA61}"/>
              </a:ext>
            </a:extLst>
          </p:cNvPr>
          <p:cNvSpPr>
            <a:spLocks noGrp="1"/>
          </p:cNvSpPr>
          <p:nvPr>
            <p:ph type="dt" sz="half" idx="10"/>
          </p:nvPr>
        </p:nvSpPr>
        <p:spPr/>
        <p:txBody>
          <a:bodyPr/>
          <a:lstStyle/>
          <a:p>
            <a:r>
              <a:rPr lang="en-GB"/>
              <a:t>(Mulligan, 2018:17)</a:t>
            </a:r>
            <a:endParaRPr lang="en-GB" dirty="0"/>
          </a:p>
        </p:txBody>
      </p:sp>
      <p:sp>
        <p:nvSpPr>
          <p:cNvPr id="6" name="Fußzeilenplatzhalter 5">
            <a:extLst>
              <a:ext uri="{FF2B5EF4-FFF2-40B4-BE49-F238E27FC236}">
                <a16:creationId xmlns:a16="http://schemas.microsoft.com/office/drawing/2014/main" id="{B27AD1E4-E591-A373-8276-DB0929A12149}"/>
              </a:ext>
            </a:extLst>
          </p:cNvPr>
          <p:cNvSpPr>
            <a:spLocks noGrp="1"/>
          </p:cNvSpPr>
          <p:nvPr>
            <p:ph type="ftr" sz="quarter" idx="11"/>
          </p:nvPr>
        </p:nvSpPr>
        <p:spPr/>
        <p:txBody>
          <a:bodyPr/>
          <a:lstStyle/>
          <a:p>
            <a:r>
              <a:rPr lang="en-GB" dirty="0"/>
              <a:t>KMH / SEM</a:t>
            </a:r>
          </a:p>
        </p:txBody>
      </p:sp>
      <p:pic>
        <p:nvPicPr>
          <p:cNvPr id="7" name="Content Placeholder 7">
            <a:extLst>
              <a:ext uri="{FF2B5EF4-FFF2-40B4-BE49-F238E27FC236}">
                <a16:creationId xmlns:a16="http://schemas.microsoft.com/office/drawing/2014/main" id="{CC1BF30C-481A-C910-46AB-52D49B2E4A9A}"/>
              </a:ext>
            </a:extLst>
          </p:cNvPr>
          <p:cNvPicPr>
            <a:picLocks noGrp="1" noChangeAspect="1"/>
          </p:cNvPicPr>
          <p:nvPr>
            <p:ph idx="1"/>
          </p:nvPr>
        </p:nvPicPr>
        <p:blipFill>
          <a:blip r:embed="rId3"/>
          <a:stretch>
            <a:fillRect/>
          </a:stretch>
        </p:blipFill>
        <p:spPr>
          <a:xfrm>
            <a:off x="12637754" y="1981833"/>
            <a:ext cx="4114286" cy="4076190"/>
          </a:xfrm>
        </p:spPr>
      </p:pic>
      <p:pic>
        <p:nvPicPr>
          <p:cNvPr id="4" name="Picture 4">
            <a:extLst>
              <a:ext uri="{FF2B5EF4-FFF2-40B4-BE49-F238E27FC236}">
                <a16:creationId xmlns:a16="http://schemas.microsoft.com/office/drawing/2014/main" id="{B8D407A5-1AE5-689F-2501-59ADAFDEB0D8}"/>
              </a:ext>
            </a:extLst>
          </p:cNvPr>
          <p:cNvPicPr>
            <a:picLocks noChangeAspect="1"/>
          </p:cNvPicPr>
          <p:nvPr/>
        </p:nvPicPr>
        <p:blipFill>
          <a:blip r:embed="rId4"/>
          <a:stretch>
            <a:fillRect/>
          </a:stretch>
        </p:blipFill>
        <p:spPr>
          <a:xfrm>
            <a:off x="551384" y="2133000"/>
            <a:ext cx="10945216" cy="3363760"/>
          </a:xfrm>
          <a:prstGeom prst="rect">
            <a:avLst/>
          </a:prstGeom>
        </p:spPr>
      </p:pic>
      <p:cxnSp>
        <p:nvCxnSpPr>
          <p:cNvPr id="10" name="Gerader Verbinder 9">
            <a:extLst>
              <a:ext uri="{FF2B5EF4-FFF2-40B4-BE49-F238E27FC236}">
                <a16:creationId xmlns:a16="http://schemas.microsoft.com/office/drawing/2014/main" id="{0804DBC4-628A-605E-206C-F9167E52D76B}"/>
              </a:ext>
            </a:extLst>
          </p:cNvPr>
          <p:cNvCxnSpPr>
            <a:cxnSpLocks/>
          </p:cNvCxnSpPr>
          <p:nvPr/>
        </p:nvCxnSpPr>
        <p:spPr>
          <a:xfrm>
            <a:off x="4632250" y="1197000"/>
            <a:ext cx="0" cy="936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Gerader Verbinder 10">
            <a:extLst>
              <a:ext uri="{FF2B5EF4-FFF2-40B4-BE49-F238E27FC236}">
                <a16:creationId xmlns:a16="http://schemas.microsoft.com/office/drawing/2014/main" id="{5D6A3E1C-17D3-8724-BBA8-E5D98B4F692F}"/>
              </a:ext>
            </a:extLst>
          </p:cNvPr>
          <p:cNvCxnSpPr>
            <a:cxnSpLocks/>
          </p:cNvCxnSpPr>
          <p:nvPr/>
        </p:nvCxnSpPr>
        <p:spPr>
          <a:xfrm>
            <a:off x="4632250" y="4428600"/>
            <a:ext cx="0" cy="2010900"/>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14" name="Rechteck 13">
            <a:extLst>
              <a:ext uri="{FF2B5EF4-FFF2-40B4-BE49-F238E27FC236}">
                <a16:creationId xmlns:a16="http://schemas.microsoft.com/office/drawing/2014/main" id="{2C622C07-758A-2410-7473-24A821B622B4}"/>
              </a:ext>
            </a:extLst>
          </p:cNvPr>
          <p:cNvSpPr/>
          <p:nvPr/>
        </p:nvSpPr>
        <p:spPr>
          <a:xfrm>
            <a:off x="-167999" y="1197000"/>
            <a:ext cx="4800249" cy="5242500"/>
          </a:xfrm>
          <a:prstGeom prst="rect">
            <a:avLst/>
          </a:prstGeom>
          <a:solidFill>
            <a:schemeClr val="bg2">
              <a:lumMod val="40000"/>
              <a:lumOff val="60000"/>
              <a:alpha val="36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8" name="Pfeil: nach rechts 7">
            <a:extLst>
              <a:ext uri="{FF2B5EF4-FFF2-40B4-BE49-F238E27FC236}">
                <a16:creationId xmlns:a16="http://schemas.microsoft.com/office/drawing/2014/main" id="{BDA23740-7687-5E18-D092-49DE8A3893BA}"/>
              </a:ext>
            </a:extLst>
          </p:cNvPr>
          <p:cNvSpPr/>
          <p:nvPr/>
        </p:nvSpPr>
        <p:spPr>
          <a:xfrm>
            <a:off x="9120002" y="1555056"/>
            <a:ext cx="2591997" cy="93794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solidFill>
                  <a:schemeClr val="tx2"/>
                </a:solidFill>
              </a:rPr>
              <a:t>Standardised </a:t>
            </a:r>
            <a:br>
              <a:rPr lang="en-GB" sz="1400" dirty="0">
                <a:solidFill>
                  <a:schemeClr val="tx2"/>
                </a:solidFill>
              </a:rPr>
            </a:br>
            <a:r>
              <a:rPr lang="en-GB" sz="1400" dirty="0">
                <a:solidFill>
                  <a:schemeClr val="tx2"/>
                </a:solidFill>
              </a:rPr>
              <a:t>ESG reporting</a:t>
            </a:r>
          </a:p>
        </p:txBody>
      </p:sp>
      <p:sp>
        <p:nvSpPr>
          <p:cNvPr id="9" name="Pfeil: nach rechts 8">
            <a:extLst>
              <a:ext uri="{FF2B5EF4-FFF2-40B4-BE49-F238E27FC236}">
                <a16:creationId xmlns:a16="http://schemas.microsoft.com/office/drawing/2014/main" id="{1872268F-A819-DF03-5125-3A34BCA76434}"/>
              </a:ext>
            </a:extLst>
          </p:cNvPr>
          <p:cNvSpPr/>
          <p:nvPr/>
        </p:nvSpPr>
        <p:spPr>
          <a:xfrm>
            <a:off x="6403004" y="693000"/>
            <a:ext cx="4463997" cy="937944"/>
          </a:xfrm>
          <a:prstGeom prst="rightArrow">
            <a:avLst/>
          </a:prstGeom>
          <a:ln w="57150" cap="rnd">
            <a:solidFill>
              <a:srgbClr val="C7CED3"/>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dirty="0">
                <a:solidFill>
                  <a:schemeClr val="bg2">
                    <a:lumMod val="40000"/>
                    <a:lumOff val="60000"/>
                  </a:schemeClr>
                </a:solidFill>
              </a:rPr>
              <a:t>Environmental management tools</a:t>
            </a:r>
          </a:p>
        </p:txBody>
      </p:sp>
    </p:spTree>
    <p:extLst>
      <p:ext uri="{BB962C8B-B14F-4D97-AF65-F5344CB8AC3E}">
        <p14:creationId xmlns:p14="http://schemas.microsoft.com/office/powerpoint/2010/main" val="1968213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EC68123-9482-AEDA-F1F3-56C6C2F3F254}"/>
              </a:ext>
            </a:extLst>
          </p:cNvPr>
          <p:cNvSpPr>
            <a:spLocks noGrp="1"/>
          </p:cNvSpPr>
          <p:nvPr>
            <p:ph type="sldNum" sz="quarter" idx="12"/>
          </p:nvPr>
        </p:nvSpPr>
        <p:spPr/>
        <p:txBody>
          <a:bodyPr/>
          <a:lstStyle/>
          <a:p>
            <a:fld id="{D836C0FE-70CA-4950-82D6-CF602CC2B770}" type="slidenum">
              <a:rPr lang="en-GB" smtClean="0"/>
              <a:t>57</a:t>
            </a:fld>
            <a:endParaRPr lang="en-GB" dirty="0"/>
          </a:p>
        </p:txBody>
      </p:sp>
      <p:sp>
        <p:nvSpPr>
          <p:cNvPr id="3" name="Titel 2">
            <a:extLst>
              <a:ext uri="{FF2B5EF4-FFF2-40B4-BE49-F238E27FC236}">
                <a16:creationId xmlns:a16="http://schemas.microsoft.com/office/drawing/2014/main" id="{A54BFE20-125B-EEBA-47A2-8BA74AD3822E}"/>
              </a:ext>
            </a:extLst>
          </p:cNvPr>
          <p:cNvSpPr>
            <a:spLocks noGrp="1"/>
          </p:cNvSpPr>
          <p:nvPr>
            <p:ph type="title"/>
          </p:nvPr>
        </p:nvSpPr>
        <p:spPr/>
        <p:txBody>
          <a:bodyPr/>
          <a:lstStyle/>
          <a:p>
            <a:r>
              <a:rPr lang="en-GB" dirty="0"/>
              <a:t>Digression: ESG?</a:t>
            </a:r>
          </a:p>
        </p:txBody>
      </p:sp>
      <p:sp>
        <p:nvSpPr>
          <p:cNvPr id="4" name="Inhaltsplatzhalter 3">
            <a:extLst>
              <a:ext uri="{FF2B5EF4-FFF2-40B4-BE49-F238E27FC236}">
                <a16:creationId xmlns:a16="http://schemas.microsoft.com/office/drawing/2014/main" id="{1AF1E75A-05FD-AAA2-B5B2-F86333FE7CA1}"/>
              </a:ext>
            </a:extLst>
          </p:cNvPr>
          <p:cNvSpPr>
            <a:spLocks noGrp="1"/>
          </p:cNvSpPr>
          <p:nvPr>
            <p:ph idx="1"/>
          </p:nvPr>
        </p:nvSpPr>
        <p:spPr>
          <a:xfrm>
            <a:off x="695325" y="1166565"/>
            <a:ext cx="5616676" cy="4997700"/>
          </a:xfrm>
        </p:spPr>
        <p:txBody>
          <a:bodyPr>
            <a:normAutofit lnSpcReduction="10000"/>
          </a:bodyPr>
          <a:lstStyle/>
          <a:p>
            <a:r>
              <a:rPr lang="en-GB" i="1"/>
              <a:t>“Companies are asked to take a leadership role by </a:t>
            </a:r>
            <a:r>
              <a:rPr lang="en-GB" b="1" i="1"/>
              <a:t>implementing</a:t>
            </a:r>
            <a:r>
              <a:rPr lang="en-GB" i="1"/>
              <a:t> </a:t>
            </a:r>
            <a:r>
              <a:rPr lang="en-GB" b="1" i="1"/>
              <a:t>environmental, social and corporate governance principles  </a:t>
            </a:r>
            <a:r>
              <a:rPr lang="en-GB" i="1"/>
              <a:t>and polices and to </a:t>
            </a:r>
            <a:r>
              <a:rPr lang="en-GB" b="1" i="1"/>
              <a:t>provide information </a:t>
            </a:r>
            <a:r>
              <a:rPr lang="en-GB" i="1"/>
              <a:t>and reports on related  performance in a more consistent and standardised format.” </a:t>
            </a:r>
            <a:r>
              <a:rPr lang="en-GB"/>
              <a:t>(UN Global Compact, 2004: II)</a:t>
            </a:r>
          </a:p>
          <a:p>
            <a:pPr lvl="1"/>
            <a:r>
              <a:rPr lang="en-GB"/>
              <a:t>Stronger and more resilient financial markets</a:t>
            </a:r>
          </a:p>
          <a:p>
            <a:pPr lvl="1"/>
            <a:r>
              <a:rPr lang="en-GB"/>
              <a:t> Contribution to sustainable development  </a:t>
            </a:r>
          </a:p>
          <a:p>
            <a:pPr lvl="1"/>
            <a:r>
              <a:rPr lang="en-GB"/>
              <a:t>Awareness and mutual understanding of involved stakeholders</a:t>
            </a:r>
          </a:p>
          <a:p>
            <a:pPr lvl="1"/>
            <a:r>
              <a:rPr lang="en-GB"/>
              <a:t>Improved trust in financial institutions</a:t>
            </a:r>
            <a:endParaRPr lang="en-GB" dirty="0"/>
          </a:p>
        </p:txBody>
      </p:sp>
      <p:sp>
        <p:nvSpPr>
          <p:cNvPr id="5" name="Datumsplatzhalter 4">
            <a:extLst>
              <a:ext uri="{FF2B5EF4-FFF2-40B4-BE49-F238E27FC236}">
                <a16:creationId xmlns:a16="http://schemas.microsoft.com/office/drawing/2014/main" id="{F9DCEC42-9DF6-3173-743F-ECD730C64E3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068298C-5FC0-8D72-62C9-45A06F2F7DD4}"/>
              </a:ext>
            </a:extLst>
          </p:cNvPr>
          <p:cNvSpPr>
            <a:spLocks noGrp="1"/>
          </p:cNvSpPr>
          <p:nvPr>
            <p:ph type="ftr" sz="quarter" idx="11"/>
          </p:nvPr>
        </p:nvSpPr>
        <p:spPr/>
        <p:txBody>
          <a:bodyPr/>
          <a:lstStyle/>
          <a:p>
            <a:r>
              <a:rPr lang="en-GB"/>
              <a:t>KMH / SEM</a:t>
            </a:r>
            <a:endParaRPr lang="en-GB" dirty="0"/>
          </a:p>
        </p:txBody>
      </p:sp>
      <p:pic>
        <p:nvPicPr>
          <p:cNvPr id="8" name="Grafik 7">
            <a:extLst>
              <a:ext uri="{FF2B5EF4-FFF2-40B4-BE49-F238E27FC236}">
                <a16:creationId xmlns:a16="http://schemas.microsoft.com/office/drawing/2014/main" id="{A142858E-BD06-BD1E-CEA8-30280AA6A47C}"/>
              </a:ext>
            </a:extLst>
          </p:cNvPr>
          <p:cNvPicPr>
            <a:picLocks noChangeAspect="1"/>
          </p:cNvPicPr>
          <p:nvPr/>
        </p:nvPicPr>
        <p:blipFill>
          <a:blip r:embed="rId2"/>
          <a:stretch>
            <a:fillRect/>
          </a:stretch>
        </p:blipFill>
        <p:spPr>
          <a:xfrm>
            <a:off x="6312001" y="1166564"/>
            <a:ext cx="5424150" cy="4971635"/>
          </a:xfrm>
          <a:prstGeom prst="rect">
            <a:avLst/>
          </a:prstGeom>
        </p:spPr>
      </p:pic>
    </p:spTree>
    <p:extLst>
      <p:ext uri="{BB962C8B-B14F-4D97-AF65-F5344CB8AC3E}">
        <p14:creationId xmlns:p14="http://schemas.microsoft.com/office/powerpoint/2010/main" val="1745314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C74A-EF72-98B9-F082-6461EBFFF14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C8CE2B2-4E0D-D643-B930-05013BCBF0A2}"/>
              </a:ext>
            </a:extLst>
          </p:cNvPr>
          <p:cNvSpPr>
            <a:spLocks noGrp="1"/>
          </p:cNvSpPr>
          <p:nvPr>
            <p:ph type="sldNum" sz="quarter" idx="12"/>
          </p:nvPr>
        </p:nvSpPr>
        <p:spPr/>
        <p:txBody>
          <a:bodyPr/>
          <a:lstStyle/>
          <a:p>
            <a:fld id="{D836C0FE-70CA-4950-82D6-CF602CC2B770}" type="slidenum">
              <a:rPr lang="en-GB" smtClean="0"/>
              <a:t>58</a:t>
            </a:fld>
            <a:endParaRPr lang="en-GB" dirty="0"/>
          </a:p>
        </p:txBody>
      </p:sp>
      <p:sp>
        <p:nvSpPr>
          <p:cNvPr id="3" name="Titel 2">
            <a:extLst>
              <a:ext uri="{FF2B5EF4-FFF2-40B4-BE49-F238E27FC236}">
                <a16:creationId xmlns:a16="http://schemas.microsoft.com/office/drawing/2014/main" id="{7F62123A-6BDA-44F0-E6AA-E532D5C76179}"/>
              </a:ext>
            </a:extLst>
          </p:cNvPr>
          <p:cNvSpPr>
            <a:spLocks noGrp="1"/>
          </p:cNvSpPr>
          <p:nvPr>
            <p:ph type="title"/>
          </p:nvPr>
        </p:nvSpPr>
        <p:spPr>
          <a:xfrm>
            <a:off x="695326" y="549000"/>
            <a:ext cx="9936674" cy="792000"/>
          </a:xfrm>
        </p:spPr>
        <p:txBody>
          <a:bodyPr/>
          <a:lstStyle/>
          <a:p>
            <a:pPr marL="0" indent="0">
              <a:spcAft>
                <a:spcPts val="800"/>
              </a:spcAft>
              <a:buNone/>
            </a:pPr>
            <a:r>
              <a:rPr lang="en-GB" b="1" dirty="0"/>
              <a:t>Some Strands in Understanding Sustainability Management</a:t>
            </a:r>
          </a:p>
        </p:txBody>
      </p:sp>
      <p:sp>
        <p:nvSpPr>
          <p:cNvPr id="5" name="Datumsplatzhalter 4">
            <a:extLst>
              <a:ext uri="{FF2B5EF4-FFF2-40B4-BE49-F238E27FC236}">
                <a16:creationId xmlns:a16="http://schemas.microsoft.com/office/drawing/2014/main" id="{AA891209-BC5D-B751-C9F7-FC89FF89447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518D5D8-8C3E-B1DD-789A-950A7AFBA8BB}"/>
              </a:ext>
            </a:extLst>
          </p:cNvPr>
          <p:cNvSpPr>
            <a:spLocks noGrp="1"/>
          </p:cNvSpPr>
          <p:nvPr>
            <p:ph type="ftr" sz="quarter" idx="11"/>
          </p:nvPr>
        </p:nvSpPr>
        <p:spPr/>
        <p:txBody>
          <a:bodyPr/>
          <a:lstStyle/>
          <a:p>
            <a:r>
              <a:rPr lang="en-GB" dirty="0"/>
              <a:t>KMH / SEM</a:t>
            </a:r>
          </a:p>
        </p:txBody>
      </p:sp>
      <p:sp>
        <p:nvSpPr>
          <p:cNvPr id="8" name="Inhaltsplatzhalter 7">
            <a:extLst>
              <a:ext uri="{FF2B5EF4-FFF2-40B4-BE49-F238E27FC236}">
                <a16:creationId xmlns:a16="http://schemas.microsoft.com/office/drawing/2014/main" id="{4DA970D9-A042-AF00-F749-9D03A5EFC61D}"/>
              </a:ext>
            </a:extLst>
          </p:cNvPr>
          <p:cNvSpPr>
            <a:spLocks noGrp="1"/>
          </p:cNvSpPr>
          <p:nvPr>
            <p:ph idx="1"/>
          </p:nvPr>
        </p:nvSpPr>
        <p:spPr>
          <a:xfrm>
            <a:off x="695324" y="1197001"/>
            <a:ext cx="10800675" cy="4967264"/>
          </a:xfrm>
        </p:spPr>
        <p:txBody>
          <a:bodyPr>
            <a:normAutofit/>
          </a:bodyPr>
          <a:lstStyle/>
          <a:p>
            <a:pPr>
              <a:spcAft>
                <a:spcPts val="800"/>
              </a:spcAft>
            </a:pPr>
            <a:r>
              <a:rPr lang="en-GB" b="1" dirty="0"/>
              <a:t>Preservation of capital:</a:t>
            </a:r>
          </a:p>
          <a:p>
            <a:pPr lvl="1">
              <a:spcAft>
                <a:spcPts val="800"/>
              </a:spcAft>
            </a:pPr>
            <a:r>
              <a:rPr lang="en-GB" dirty="0"/>
              <a:t>activities and processes aimed at achieving sustainable development by preserving both manufactured and natural capital</a:t>
            </a:r>
            <a:endParaRPr lang="en-GB" b="1" dirty="0"/>
          </a:p>
          <a:p>
            <a:pPr>
              <a:spcAft>
                <a:spcPts val="800"/>
              </a:spcAft>
            </a:pPr>
            <a:r>
              <a:rPr lang="en-GB" b="1" dirty="0"/>
              <a:t>Stakeholder needs:</a:t>
            </a:r>
          </a:p>
          <a:p>
            <a:pPr lvl="1">
              <a:spcAft>
                <a:spcPts val="800"/>
              </a:spcAft>
            </a:pPr>
            <a:r>
              <a:rPr lang="en-GB" dirty="0"/>
              <a:t>meeting the needs of an organization’s stakeholders - such as employees, society, customers, suppliers, and government - without compromising the ability to meet future stakeholders' needs</a:t>
            </a:r>
          </a:p>
          <a:p>
            <a:pPr>
              <a:spcAft>
                <a:spcPts val="800"/>
              </a:spcAft>
            </a:pPr>
            <a:r>
              <a:rPr lang="en-GB" b="1" dirty="0"/>
              <a:t>Systems Thinking Approach:</a:t>
            </a:r>
          </a:p>
          <a:p>
            <a:pPr lvl="1">
              <a:spcAft>
                <a:spcPts val="800"/>
              </a:spcAft>
            </a:pPr>
            <a:r>
              <a:rPr lang="en-GB" dirty="0"/>
              <a:t>illustrate interdependencies among ecosystems, societies, organizations, and individuals</a:t>
            </a:r>
            <a:br>
              <a:rPr lang="en-GB" dirty="0"/>
            </a:br>
            <a:r>
              <a:rPr lang="en-GB" dirty="0"/>
              <a:t>👉 need for </a:t>
            </a:r>
            <a:r>
              <a:rPr lang="en-GB" b="1" dirty="0"/>
              <a:t>holistic strategies </a:t>
            </a:r>
            <a:r>
              <a:rPr lang="en-GB" dirty="0"/>
              <a:t>to achieve sustainability goals</a:t>
            </a:r>
          </a:p>
        </p:txBody>
      </p:sp>
    </p:spTree>
    <p:extLst>
      <p:ext uri="{BB962C8B-B14F-4D97-AF65-F5344CB8AC3E}">
        <p14:creationId xmlns:p14="http://schemas.microsoft.com/office/powerpoint/2010/main" val="1824721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2A346-A2AE-C4F2-20AC-57CCF7DC909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F53B12-5322-56F4-7961-815D7BE922BB}"/>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B8DAB392-953E-228A-406C-8A35A78ACE6F}"/>
              </a:ext>
            </a:extLst>
          </p:cNvPr>
          <p:cNvSpPr>
            <a:spLocks noGrp="1"/>
          </p:cNvSpPr>
          <p:nvPr>
            <p:ph type="title"/>
          </p:nvPr>
        </p:nvSpPr>
        <p:spPr/>
        <p:txBody>
          <a:bodyPr/>
          <a:lstStyle/>
          <a:p>
            <a:r>
              <a:rPr lang="en-GB" dirty="0"/>
              <a:t>Who is Charge?</a:t>
            </a:r>
          </a:p>
        </p:txBody>
      </p:sp>
      <p:sp>
        <p:nvSpPr>
          <p:cNvPr id="4" name="Inhaltsplatzhalter 3">
            <a:extLst>
              <a:ext uri="{FF2B5EF4-FFF2-40B4-BE49-F238E27FC236}">
                <a16:creationId xmlns:a16="http://schemas.microsoft.com/office/drawing/2014/main" id="{C65B2C94-F152-B4B6-806C-27C5F74ECD40}"/>
              </a:ext>
            </a:extLst>
          </p:cNvPr>
          <p:cNvSpPr>
            <a:spLocks noGrp="1"/>
          </p:cNvSpPr>
          <p:nvPr>
            <p:ph idx="1"/>
          </p:nvPr>
        </p:nvSpPr>
        <p:spPr/>
        <p:txBody>
          <a:bodyPr>
            <a:normAutofit fontScale="85000" lnSpcReduction="10000"/>
          </a:bodyPr>
          <a:lstStyle/>
          <a:p>
            <a:pPr marL="0" indent="0" algn="ctr">
              <a:buNone/>
            </a:pPr>
            <a:r>
              <a:rPr lang="en-GB" sz="31800" dirty="0"/>
              <a:t>🤔</a:t>
            </a:r>
          </a:p>
        </p:txBody>
      </p:sp>
      <p:sp>
        <p:nvSpPr>
          <p:cNvPr id="5" name="Datumsplatzhalter 4">
            <a:extLst>
              <a:ext uri="{FF2B5EF4-FFF2-40B4-BE49-F238E27FC236}">
                <a16:creationId xmlns:a16="http://schemas.microsoft.com/office/drawing/2014/main" id="{3B0EC3FE-C0DD-2B75-BBDE-9B70E562DDA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3D8186E-3531-FB30-A44D-FE17CA5D77A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267146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15858-E6AF-CE77-DCA7-A31D536C1D47}"/>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D41E9713-3BE2-B95E-9022-D3A3CCE315EC}"/>
              </a:ext>
            </a:extLst>
          </p:cNvPr>
          <p:cNvSpPr>
            <a:spLocks noGrp="1"/>
          </p:cNvSpPr>
          <p:nvPr>
            <p:ph type="sldNum" sz="quarter" idx="12"/>
          </p:nvPr>
        </p:nvSpPr>
        <p:spPr/>
        <p:txBody>
          <a:bodyPr/>
          <a:lstStyle/>
          <a:p>
            <a:fld id="{9C057DB4-583E-41A7-BD94-987342018C17}" type="slidenum">
              <a:rPr lang="en-GB" noProof="0" smtClean="0"/>
              <a:pPr/>
              <a:t>6</a:t>
            </a:fld>
            <a:endParaRPr lang="en-GB" noProof="0" dirty="0"/>
          </a:p>
        </p:txBody>
      </p:sp>
      <p:sp>
        <p:nvSpPr>
          <p:cNvPr id="7" name="Titel 6">
            <a:extLst>
              <a:ext uri="{FF2B5EF4-FFF2-40B4-BE49-F238E27FC236}">
                <a16:creationId xmlns:a16="http://schemas.microsoft.com/office/drawing/2014/main" id="{87FAEAB0-A546-7A7A-5D42-B705163CBF74}"/>
              </a:ext>
            </a:extLst>
          </p:cNvPr>
          <p:cNvSpPr>
            <a:spLocks noGrp="1"/>
          </p:cNvSpPr>
          <p:nvPr>
            <p:ph type="title"/>
          </p:nvPr>
        </p:nvSpPr>
        <p:spPr/>
        <p:txBody>
          <a:bodyPr/>
          <a:lstStyle/>
          <a:p>
            <a:r>
              <a:rPr lang="en-GB" dirty="0"/>
              <a:t>Reviewing our performance so far</a:t>
            </a:r>
          </a:p>
        </p:txBody>
      </p:sp>
      <p:pic>
        <p:nvPicPr>
          <p:cNvPr id="11" name="Content Placeholder 10">
            <a:hlinkClick r:id="rId2"/>
            <a:extLst>
              <a:ext uri="{FF2B5EF4-FFF2-40B4-BE49-F238E27FC236}">
                <a16:creationId xmlns:a16="http://schemas.microsoft.com/office/drawing/2014/main" id="{BE45F828-006D-EA45-FE0C-1DB33E7F81A2}"/>
              </a:ext>
            </a:extLst>
          </p:cNvPr>
          <p:cNvPicPr>
            <a:picLocks noGrp="1" noChangeAspect="1"/>
          </p:cNvPicPr>
          <p:nvPr>
            <p:ph idx="1"/>
          </p:nvPr>
        </p:nvPicPr>
        <p:blipFill>
          <a:blip r:embed="rId3"/>
          <a:stretch>
            <a:fillRect/>
          </a:stretch>
        </p:blipFill>
        <p:spPr>
          <a:xfrm>
            <a:off x="336000" y="1359778"/>
            <a:ext cx="10656674" cy="4661222"/>
          </a:xfrm>
        </p:spPr>
      </p:pic>
      <p:sp>
        <p:nvSpPr>
          <p:cNvPr id="3" name="Fußzeilenplatzhalter 2">
            <a:extLst>
              <a:ext uri="{FF2B5EF4-FFF2-40B4-BE49-F238E27FC236}">
                <a16:creationId xmlns:a16="http://schemas.microsoft.com/office/drawing/2014/main" id="{FFC9D219-31AE-5107-06CD-8CFDF57DF730}"/>
              </a:ext>
            </a:extLst>
          </p:cNvPr>
          <p:cNvSpPr>
            <a:spLocks noGrp="1"/>
          </p:cNvSpPr>
          <p:nvPr>
            <p:ph type="ftr" sz="quarter" idx="11"/>
          </p:nvPr>
        </p:nvSpPr>
        <p:spPr/>
        <p:txBody>
          <a:bodyPr/>
          <a:lstStyle/>
          <a:p>
            <a:r>
              <a:rPr lang="en-GB" noProof="0" dirty="0"/>
              <a:t>KMH | IMC 16.04.24</a:t>
            </a:r>
          </a:p>
        </p:txBody>
      </p:sp>
      <p:sp>
        <p:nvSpPr>
          <p:cNvPr id="8" name="Textplatzhalter 7">
            <a:extLst>
              <a:ext uri="{FF2B5EF4-FFF2-40B4-BE49-F238E27FC236}">
                <a16:creationId xmlns:a16="http://schemas.microsoft.com/office/drawing/2014/main" id="{533B85A1-58FD-D929-DCCF-0ED15EDFEC5A}"/>
              </a:ext>
            </a:extLst>
          </p:cNvPr>
          <p:cNvSpPr>
            <a:spLocks noGrp="1"/>
          </p:cNvSpPr>
          <p:nvPr>
            <p:ph type="body" sz="quarter" idx="4294967295"/>
          </p:nvPr>
        </p:nvSpPr>
        <p:spPr>
          <a:xfrm>
            <a:off x="4788000" y="6328937"/>
            <a:ext cx="6456000" cy="365125"/>
          </a:xfrm>
        </p:spPr>
        <p:txBody>
          <a:bodyPr>
            <a:normAutofit fontScale="55000" lnSpcReduction="20000"/>
          </a:bodyPr>
          <a:lstStyle/>
          <a:p>
            <a:pPr marL="0" indent="0">
              <a:buNone/>
            </a:pPr>
            <a:r>
              <a:rPr lang="en-GB" dirty="0"/>
              <a:t>(Azote for Stockholm Resilience Centre, based on analysis in Richardson et al 2023; CC BY-NC-ND)</a:t>
            </a:r>
          </a:p>
        </p:txBody>
      </p:sp>
    </p:spTree>
    <p:extLst>
      <p:ext uri="{BB962C8B-B14F-4D97-AF65-F5344CB8AC3E}">
        <p14:creationId xmlns:p14="http://schemas.microsoft.com/office/powerpoint/2010/main" val="1636521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C1EF61A-DC7E-76B0-2E97-3AB47EFF2B70}"/>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3" name="Titel 2">
            <a:extLst>
              <a:ext uri="{FF2B5EF4-FFF2-40B4-BE49-F238E27FC236}">
                <a16:creationId xmlns:a16="http://schemas.microsoft.com/office/drawing/2014/main" id="{218ED363-29D7-951F-DC7F-E3709B60A141}"/>
              </a:ext>
            </a:extLst>
          </p:cNvPr>
          <p:cNvSpPr>
            <a:spLocks noGrp="1"/>
          </p:cNvSpPr>
          <p:nvPr>
            <p:ph type="title"/>
          </p:nvPr>
        </p:nvSpPr>
        <p:spPr/>
        <p:txBody>
          <a:bodyPr/>
          <a:lstStyle/>
          <a:p>
            <a:r>
              <a:rPr lang="en-GB" dirty="0"/>
              <a:t>Who is Charge?</a:t>
            </a:r>
          </a:p>
        </p:txBody>
      </p:sp>
      <p:pic>
        <p:nvPicPr>
          <p:cNvPr id="8" name="Inhaltsplatzhalter 7">
            <a:extLst>
              <a:ext uri="{FF2B5EF4-FFF2-40B4-BE49-F238E27FC236}">
                <a16:creationId xmlns:a16="http://schemas.microsoft.com/office/drawing/2014/main" id="{922F8A6B-FB59-CD79-B102-65438FBC73CD}"/>
              </a:ext>
            </a:extLst>
          </p:cNvPr>
          <p:cNvPicPr>
            <a:picLocks noGrp="1" noChangeAspect="1"/>
          </p:cNvPicPr>
          <p:nvPr>
            <p:ph idx="1"/>
          </p:nvPr>
        </p:nvPicPr>
        <p:blipFill>
          <a:blip r:embed="rId3"/>
          <a:stretch>
            <a:fillRect/>
          </a:stretch>
        </p:blipFill>
        <p:spPr>
          <a:xfrm>
            <a:off x="2957512" y="1485000"/>
            <a:ext cx="6276975" cy="4314825"/>
          </a:xfrm>
        </p:spPr>
      </p:pic>
      <p:sp>
        <p:nvSpPr>
          <p:cNvPr id="5" name="Datumsplatzhalter 4">
            <a:extLst>
              <a:ext uri="{FF2B5EF4-FFF2-40B4-BE49-F238E27FC236}">
                <a16:creationId xmlns:a16="http://schemas.microsoft.com/office/drawing/2014/main" id="{68D3BC8B-684D-2F8A-BEA1-2BF582CC4E9D}"/>
              </a:ext>
            </a:extLst>
          </p:cNvPr>
          <p:cNvSpPr>
            <a:spLocks noGrp="1"/>
          </p:cNvSpPr>
          <p:nvPr>
            <p:ph type="dt" sz="half" idx="10"/>
          </p:nvPr>
        </p:nvSpPr>
        <p:spPr/>
        <p:txBody>
          <a:bodyPr/>
          <a:lstStyle/>
          <a:p>
            <a:r>
              <a:rPr lang="en-GB" dirty="0"/>
              <a:t>(Raworth, 2017:64)</a:t>
            </a:r>
          </a:p>
        </p:txBody>
      </p:sp>
      <p:sp>
        <p:nvSpPr>
          <p:cNvPr id="6" name="Fußzeilenplatzhalter 5">
            <a:extLst>
              <a:ext uri="{FF2B5EF4-FFF2-40B4-BE49-F238E27FC236}">
                <a16:creationId xmlns:a16="http://schemas.microsoft.com/office/drawing/2014/main" id="{473C0358-34E3-5A18-25C9-AB8B094AEC0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653376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C74DA-C751-FB07-4B27-10811AED0ED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C0E28B8-3D90-A842-7280-DD9BA74A11AA}"/>
              </a:ext>
            </a:extLst>
          </p:cNvPr>
          <p:cNvSpPr>
            <a:spLocks noGrp="1"/>
          </p:cNvSpPr>
          <p:nvPr>
            <p:ph type="sldNum" sz="quarter" idx="12"/>
          </p:nvPr>
        </p:nvSpPr>
        <p:spPr/>
        <p:txBody>
          <a:bodyPr/>
          <a:lstStyle/>
          <a:p>
            <a:fld id="{D836C0FE-70CA-4950-82D6-CF602CC2B770}" type="slidenum">
              <a:rPr lang="en-GB" smtClean="0"/>
              <a:t>61</a:t>
            </a:fld>
            <a:endParaRPr lang="en-GB" dirty="0"/>
          </a:p>
        </p:txBody>
      </p:sp>
      <p:sp>
        <p:nvSpPr>
          <p:cNvPr id="3" name="Titel 2">
            <a:extLst>
              <a:ext uri="{FF2B5EF4-FFF2-40B4-BE49-F238E27FC236}">
                <a16:creationId xmlns:a16="http://schemas.microsoft.com/office/drawing/2014/main" id="{ED56A213-1685-7AC1-8C7B-ADF9D2E0B2EA}"/>
              </a:ext>
            </a:extLst>
          </p:cNvPr>
          <p:cNvSpPr>
            <a:spLocks noGrp="1"/>
          </p:cNvSpPr>
          <p:nvPr>
            <p:ph type="title"/>
          </p:nvPr>
        </p:nvSpPr>
        <p:spPr/>
        <p:txBody>
          <a:bodyPr/>
          <a:lstStyle/>
          <a:p>
            <a:r>
              <a:rPr lang="en-GB" dirty="0"/>
              <a:t>Who is Charge?</a:t>
            </a:r>
          </a:p>
        </p:txBody>
      </p:sp>
      <p:sp>
        <p:nvSpPr>
          <p:cNvPr id="5" name="Datumsplatzhalter 4">
            <a:extLst>
              <a:ext uri="{FF2B5EF4-FFF2-40B4-BE49-F238E27FC236}">
                <a16:creationId xmlns:a16="http://schemas.microsoft.com/office/drawing/2014/main" id="{D5AE8CA1-C7B1-632F-A2B9-D3EAA5641E2C}"/>
              </a:ext>
            </a:extLst>
          </p:cNvPr>
          <p:cNvSpPr>
            <a:spLocks noGrp="1"/>
          </p:cNvSpPr>
          <p:nvPr>
            <p:ph type="dt" sz="half" idx="10"/>
          </p:nvPr>
        </p:nvSpPr>
        <p:spPr/>
        <p:txBody>
          <a:bodyPr/>
          <a:lstStyle/>
          <a:p>
            <a:r>
              <a:rPr lang="en-GB" dirty="0"/>
              <a:t>(Raworth, 2017:64)</a:t>
            </a:r>
          </a:p>
        </p:txBody>
      </p:sp>
      <p:sp>
        <p:nvSpPr>
          <p:cNvPr id="6" name="Fußzeilenplatzhalter 5">
            <a:extLst>
              <a:ext uri="{FF2B5EF4-FFF2-40B4-BE49-F238E27FC236}">
                <a16:creationId xmlns:a16="http://schemas.microsoft.com/office/drawing/2014/main" id="{91485F72-0705-1DAA-CE80-8D096FDB3D91}"/>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9977A344-8577-55F7-CD9E-337ACAB25D70}"/>
              </a:ext>
            </a:extLst>
          </p:cNvPr>
          <p:cNvSpPr>
            <a:spLocks noGrp="1"/>
          </p:cNvSpPr>
          <p:nvPr>
            <p:ph idx="1"/>
          </p:nvPr>
        </p:nvSpPr>
        <p:spPr>
          <a:xfrm>
            <a:off x="695325" y="1125001"/>
            <a:ext cx="7632676" cy="5039264"/>
          </a:xfrm>
        </p:spPr>
        <p:txBody>
          <a:bodyPr/>
          <a:lstStyle/>
          <a:p>
            <a:pPr>
              <a:spcAft>
                <a:spcPts val="1200"/>
              </a:spcAft>
            </a:pPr>
            <a:r>
              <a:rPr lang="en-GB" dirty="0"/>
              <a:t> </a:t>
            </a:r>
            <a:r>
              <a:rPr lang="en-GB" b="1" dirty="0"/>
              <a:t>👉 Organisations!</a:t>
            </a:r>
          </a:p>
          <a:p>
            <a:pPr>
              <a:spcAft>
                <a:spcPts val="1200"/>
              </a:spcAft>
            </a:pPr>
            <a:r>
              <a:rPr lang="en-GB" dirty="0"/>
              <a:t>structured group of individuals working together to achieve specific objectives. </a:t>
            </a:r>
          </a:p>
          <a:p>
            <a:pPr lvl="1">
              <a:spcAft>
                <a:spcPts val="1200"/>
              </a:spcAft>
            </a:pPr>
            <a:r>
              <a:rPr lang="en-GB" dirty="0"/>
              <a:t>defined system of rules</a:t>
            </a:r>
          </a:p>
          <a:p>
            <a:pPr lvl="1">
              <a:spcAft>
                <a:spcPts val="1200"/>
              </a:spcAft>
            </a:pPr>
            <a:r>
              <a:rPr lang="en-GB" dirty="0"/>
              <a:t>roles, and</a:t>
            </a:r>
          </a:p>
          <a:p>
            <a:pPr lvl="1">
              <a:spcAft>
                <a:spcPts val="1200"/>
              </a:spcAft>
            </a:pPr>
            <a:r>
              <a:rPr lang="en-GB" dirty="0"/>
              <a:t>relationships</a:t>
            </a:r>
          </a:p>
          <a:p>
            <a:pPr>
              <a:spcAft>
                <a:spcPts val="1200"/>
              </a:spcAft>
            </a:pPr>
            <a:r>
              <a:rPr lang="en-GB" i="1" dirty="0"/>
              <a:t>“a body of individuals working under a </a:t>
            </a:r>
            <a:r>
              <a:rPr lang="en-GB" b="1" i="1" dirty="0"/>
              <a:t>defined system </a:t>
            </a:r>
            <a:r>
              <a:rPr lang="en-GB" i="1" dirty="0"/>
              <a:t>of rules, assignments, procedures, and relationships designed to achieve identifiable </a:t>
            </a:r>
            <a:r>
              <a:rPr lang="en-GB" b="1" i="1" dirty="0"/>
              <a:t>objectives and goals</a:t>
            </a:r>
            <a:r>
              <a:rPr lang="en-GB" i="1" dirty="0"/>
              <a:t>.” </a:t>
            </a:r>
            <a:r>
              <a:rPr lang="en-GB" dirty="0"/>
              <a:t>(Greenwald, 2008)</a:t>
            </a:r>
          </a:p>
        </p:txBody>
      </p:sp>
      <p:sp>
        <p:nvSpPr>
          <p:cNvPr id="10" name="Textfeld 9">
            <a:extLst>
              <a:ext uri="{FF2B5EF4-FFF2-40B4-BE49-F238E27FC236}">
                <a16:creationId xmlns:a16="http://schemas.microsoft.com/office/drawing/2014/main" id="{F406B316-69DB-990B-C4BD-1A50152271C9}"/>
              </a:ext>
            </a:extLst>
          </p:cNvPr>
          <p:cNvSpPr txBox="1"/>
          <p:nvPr/>
        </p:nvSpPr>
        <p:spPr>
          <a:xfrm>
            <a:off x="4759224" y="3429000"/>
            <a:ext cx="6181344" cy="461665"/>
          </a:xfrm>
          <a:prstGeom prst="rect">
            <a:avLst/>
          </a:prstGeom>
          <a:noFill/>
        </p:spPr>
        <p:txBody>
          <a:bodyPr wrap="square">
            <a:spAutoFit/>
          </a:bodyPr>
          <a:lstStyle/>
          <a:p>
            <a:r>
              <a:rPr lang="en-GB" sz="2400" b="1" dirty="0">
                <a:solidFill>
                  <a:schemeClr val="tx2"/>
                </a:solidFill>
              </a:rPr>
              <a:t>👉 guide interactions &amp; processes</a:t>
            </a:r>
          </a:p>
        </p:txBody>
      </p:sp>
      <p:sp>
        <p:nvSpPr>
          <p:cNvPr id="11" name="Geschweifte Klammer rechts 10">
            <a:extLst>
              <a:ext uri="{FF2B5EF4-FFF2-40B4-BE49-F238E27FC236}">
                <a16:creationId xmlns:a16="http://schemas.microsoft.com/office/drawing/2014/main" id="{9F76FDC9-7AA1-F57D-DA28-00BAFA5FD0FA}"/>
              </a:ext>
            </a:extLst>
          </p:cNvPr>
          <p:cNvSpPr/>
          <p:nvPr/>
        </p:nvSpPr>
        <p:spPr>
          <a:xfrm>
            <a:off x="4293285" y="2961381"/>
            <a:ext cx="436755" cy="1481846"/>
          </a:xfrm>
          <a:prstGeom prst="rightBrace">
            <a:avLst>
              <a:gd name="adj1" fmla="val 32587"/>
              <a:gd name="adj2" fmla="val 50000"/>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834076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39CD696-3FCB-9FED-DD87-7C8257A062A5}"/>
              </a:ext>
            </a:extLst>
          </p:cNvPr>
          <p:cNvSpPr>
            <a:spLocks noGrp="1"/>
          </p:cNvSpPr>
          <p:nvPr>
            <p:ph type="sldNum" sz="quarter" idx="12"/>
          </p:nvPr>
        </p:nvSpPr>
        <p:spPr/>
        <p:txBody>
          <a:bodyPr/>
          <a:lstStyle/>
          <a:p>
            <a:fld id="{D836C0FE-70CA-4950-82D6-CF602CC2B770}" type="slidenum">
              <a:rPr lang="en-GB" smtClean="0"/>
              <a:t>62</a:t>
            </a:fld>
            <a:endParaRPr lang="en-GB" dirty="0"/>
          </a:p>
        </p:txBody>
      </p:sp>
      <p:sp>
        <p:nvSpPr>
          <p:cNvPr id="3" name="Titel 2">
            <a:extLst>
              <a:ext uri="{FF2B5EF4-FFF2-40B4-BE49-F238E27FC236}">
                <a16:creationId xmlns:a16="http://schemas.microsoft.com/office/drawing/2014/main" id="{85C943D5-4C78-9F9A-2CD3-327F5236C2F6}"/>
              </a:ext>
            </a:extLst>
          </p:cNvPr>
          <p:cNvSpPr>
            <a:spLocks noGrp="1"/>
          </p:cNvSpPr>
          <p:nvPr>
            <p:ph type="title"/>
          </p:nvPr>
        </p:nvSpPr>
        <p:spPr/>
        <p:txBody>
          <a:bodyPr/>
          <a:lstStyle/>
          <a:p>
            <a:r>
              <a:rPr lang="en-GB" dirty="0"/>
              <a:t>Archetypical Organisations</a:t>
            </a:r>
          </a:p>
        </p:txBody>
      </p:sp>
      <p:graphicFrame>
        <p:nvGraphicFramePr>
          <p:cNvPr id="7" name="Inhaltsplatzhalter 6">
            <a:extLst>
              <a:ext uri="{FF2B5EF4-FFF2-40B4-BE49-F238E27FC236}">
                <a16:creationId xmlns:a16="http://schemas.microsoft.com/office/drawing/2014/main" id="{9BA1620F-63D9-9C05-C628-59501CCFBF86}"/>
              </a:ext>
            </a:extLst>
          </p:cNvPr>
          <p:cNvGraphicFramePr>
            <a:graphicFrameLocks noGrp="1"/>
          </p:cNvGraphicFramePr>
          <p:nvPr>
            <p:ph idx="1"/>
            <p:extLst>
              <p:ext uri="{D42A27DB-BD31-4B8C-83A1-F6EECF244321}">
                <p14:modId xmlns:p14="http://schemas.microsoft.com/office/powerpoint/2010/main" val="1629909333"/>
              </p:ext>
            </p:extLst>
          </p:nvPr>
        </p:nvGraphicFramePr>
        <p:xfrm>
          <a:off x="3360000" y="948017"/>
          <a:ext cx="5112675" cy="5327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umsplatzhalter 4">
            <a:extLst>
              <a:ext uri="{FF2B5EF4-FFF2-40B4-BE49-F238E27FC236}">
                <a16:creationId xmlns:a16="http://schemas.microsoft.com/office/drawing/2014/main" id="{E0607ABF-3FE0-4DAD-3139-5909E184647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6137D7B-389E-61F7-6C76-EB6AF4989D92}"/>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388487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62410A2-F947-A87F-2BA9-53060E1B71CB}"/>
              </a:ext>
            </a:extLst>
          </p:cNvPr>
          <p:cNvSpPr>
            <a:spLocks noGrp="1"/>
          </p:cNvSpPr>
          <p:nvPr>
            <p:ph type="sldNum" sz="quarter" idx="12"/>
          </p:nvPr>
        </p:nvSpPr>
        <p:spPr/>
        <p:txBody>
          <a:bodyPr/>
          <a:lstStyle/>
          <a:p>
            <a:fld id="{D836C0FE-70CA-4950-82D6-CF602CC2B770}" type="slidenum">
              <a:rPr lang="en-GB" smtClean="0"/>
              <a:t>63</a:t>
            </a:fld>
            <a:endParaRPr lang="en-GB" dirty="0"/>
          </a:p>
        </p:txBody>
      </p:sp>
      <p:sp>
        <p:nvSpPr>
          <p:cNvPr id="3" name="Titel 2">
            <a:extLst>
              <a:ext uri="{FF2B5EF4-FFF2-40B4-BE49-F238E27FC236}">
                <a16:creationId xmlns:a16="http://schemas.microsoft.com/office/drawing/2014/main" id="{31413D38-9AF1-C508-5D19-6C8BC7969E45}"/>
              </a:ext>
            </a:extLst>
          </p:cNvPr>
          <p:cNvSpPr>
            <a:spLocks noGrp="1"/>
          </p:cNvSpPr>
          <p:nvPr>
            <p:ph type="title"/>
          </p:nvPr>
        </p:nvSpPr>
        <p:spPr/>
        <p:txBody>
          <a:bodyPr/>
          <a:lstStyle/>
          <a:p>
            <a:r>
              <a:rPr lang="en-GB" dirty="0"/>
              <a:t>Sustainability Management in Action</a:t>
            </a:r>
          </a:p>
        </p:txBody>
      </p:sp>
      <p:sp>
        <p:nvSpPr>
          <p:cNvPr id="4" name="Inhaltsplatzhalter 3">
            <a:extLst>
              <a:ext uri="{FF2B5EF4-FFF2-40B4-BE49-F238E27FC236}">
                <a16:creationId xmlns:a16="http://schemas.microsoft.com/office/drawing/2014/main" id="{3036F5BB-7CF0-CD8A-F24F-533C489BD0B4}"/>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5A69C51E-C98A-B381-4E23-A8E1AC2C6C3B}"/>
              </a:ext>
            </a:extLst>
          </p:cNvPr>
          <p:cNvSpPr>
            <a:spLocks noGrp="1"/>
          </p:cNvSpPr>
          <p:nvPr>
            <p:ph type="dt" sz="half" idx="10"/>
          </p:nvPr>
        </p:nvSpPr>
        <p:spPr/>
        <p:txBody>
          <a:bodyPr/>
          <a:lstStyle/>
          <a:p>
            <a:r>
              <a:rPr lang="en-GB" dirty="0"/>
              <a:t>(IMC Krems 2022; Riese &amp; Müller, 2024)</a:t>
            </a:r>
          </a:p>
        </p:txBody>
      </p:sp>
      <p:sp>
        <p:nvSpPr>
          <p:cNvPr id="6" name="Fußzeilenplatzhalter 5">
            <a:extLst>
              <a:ext uri="{FF2B5EF4-FFF2-40B4-BE49-F238E27FC236}">
                <a16:creationId xmlns:a16="http://schemas.microsoft.com/office/drawing/2014/main" id="{ED63845A-83A6-84A7-0AB1-6505A3924D1D}"/>
              </a:ext>
            </a:extLst>
          </p:cNvPr>
          <p:cNvSpPr>
            <a:spLocks noGrp="1"/>
          </p:cNvSpPr>
          <p:nvPr>
            <p:ph type="ftr" sz="quarter" idx="11"/>
          </p:nvPr>
        </p:nvSpPr>
        <p:spPr/>
        <p:txBody>
          <a:bodyPr/>
          <a:lstStyle/>
          <a:p>
            <a:r>
              <a:rPr lang="en-GB" dirty="0"/>
              <a:t>KMH / SEM</a:t>
            </a:r>
          </a:p>
        </p:txBody>
      </p:sp>
      <p:pic>
        <p:nvPicPr>
          <p:cNvPr id="7" name="Grafik 6">
            <a:hlinkClick r:id="rId2"/>
            <a:extLst>
              <a:ext uri="{FF2B5EF4-FFF2-40B4-BE49-F238E27FC236}">
                <a16:creationId xmlns:a16="http://schemas.microsoft.com/office/drawing/2014/main" id="{3FCF2A45-12EF-2618-ED21-6100D8057F13}"/>
              </a:ext>
            </a:extLst>
          </p:cNvPr>
          <p:cNvPicPr>
            <a:picLocks noChangeAspect="1"/>
          </p:cNvPicPr>
          <p:nvPr/>
        </p:nvPicPr>
        <p:blipFill>
          <a:blip r:embed="rId3"/>
          <a:stretch>
            <a:fillRect/>
          </a:stretch>
        </p:blipFill>
        <p:spPr>
          <a:xfrm>
            <a:off x="626287" y="1642131"/>
            <a:ext cx="3179580" cy="4509000"/>
          </a:xfrm>
          <a:prstGeom prst="rect">
            <a:avLst/>
          </a:prstGeom>
          <a:ln w="6350">
            <a:solidFill>
              <a:schemeClr val="tx1"/>
            </a:solidFill>
          </a:ln>
          <a:effectLst>
            <a:outerShdw blurRad="254000" dist="107763" dir="2699994" algn="tl">
              <a:prstClr val="black">
                <a:alpha val="40000"/>
              </a:prstClr>
            </a:outerShdw>
          </a:effectLst>
        </p:spPr>
      </p:pic>
      <p:pic>
        <p:nvPicPr>
          <p:cNvPr id="11" name="Picture 10">
            <a:hlinkClick r:id="rId4"/>
            <a:extLst>
              <a:ext uri="{FF2B5EF4-FFF2-40B4-BE49-F238E27FC236}">
                <a16:creationId xmlns:a16="http://schemas.microsoft.com/office/drawing/2014/main" id="{EEDC4EC5-A2C0-9099-7961-0BA8C378CF7C}"/>
              </a:ext>
            </a:extLst>
          </p:cNvPr>
          <p:cNvPicPr>
            <a:picLocks noChangeAspect="1"/>
          </p:cNvPicPr>
          <p:nvPr/>
        </p:nvPicPr>
        <p:blipFill>
          <a:blip r:embed="rId5"/>
          <a:stretch>
            <a:fillRect/>
          </a:stretch>
        </p:blipFill>
        <p:spPr>
          <a:xfrm rot="392772">
            <a:off x="8095192" y="1292228"/>
            <a:ext cx="3194535" cy="4560793"/>
          </a:xfrm>
          <a:prstGeom prst="rect">
            <a:avLst/>
          </a:prstGeom>
          <a:ln w="6350">
            <a:solidFill>
              <a:schemeClr val="tx1"/>
            </a:solidFill>
          </a:ln>
          <a:effectLst>
            <a:outerShdw blurRad="254000" dist="107763" dir="2699994" algn="tl">
              <a:prstClr val="black">
                <a:alpha val="40000"/>
              </a:prstClr>
            </a:outerShdw>
          </a:effectLst>
        </p:spPr>
      </p:pic>
      <p:pic>
        <p:nvPicPr>
          <p:cNvPr id="9" name="Picture 8">
            <a:hlinkClick r:id="rId6"/>
            <a:extLst>
              <a:ext uri="{FF2B5EF4-FFF2-40B4-BE49-F238E27FC236}">
                <a16:creationId xmlns:a16="http://schemas.microsoft.com/office/drawing/2014/main" id="{6E07CA02-3378-6FE3-12A0-3B953A90BCFB}"/>
              </a:ext>
            </a:extLst>
          </p:cNvPr>
          <p:cNvPicPr>
            <a:picLocks noChangeAspect="1"/>
          </p:cNvPicPr>
          <p:nvPr/>
        </p:nvPicPr>
        <p:blipFill>
          <a:blip r:embed="rId7"/>
          <a:stretch>
            <a:fillRect/>
          </a:stretch>
        </p:blipFill>
        <p:spPr>
          <a:xfrm rot="21020899">
            <a:off x="5012108" y="1712154"/>
            <a:ext cx="3397866" cy="4534895"/>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288881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293B4-A80A-BCB6-74AD-906CFCD04CF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1031F72-6DD0-D923-C7AA-2DF5F8BB0ECE}"/>
              </a:ext>
            </a:extLst>
          </p:cNvPr>
          <p:cNvSpPr>
            <a:spLocks noGrp="1"/>
          </p:cNvSpPr>
          <p:nvPr>
            <p:ph type="title"/>
          </p:nvPr>
        </p:nvSpPr>
        <p:spPr/>
        <p:txBody>
          <a:bodyPr/>
          <a:lstStyle/>
          <a:p>
            <a:r>
              <a:rPr lang="en-GB" dirty="0"/>
              <a:t>Sus or Enviro</a:t>
            </a:r>
            <a:br>
              <a:rPr lang="en-GB" dirty="0"/>
            </a:br>
            <a:r>
              <a:rPr lang="en-GB" dirty="0"/>
              <a:t>… or both?</a:t>
            </a:r>
          </a:p>
        </p:txBody>
      </p:sp>
      <p:sp>
        <p:nvSpPr>
          <p:cNvPr id="2" name="Foliennummernplatzhalter 1">
            <a:extLst>
              <a:ext uri="{FF2B5EF4-FFF2-40B4-BE49-F238E27FC236}">
                <a16:creationId xmlns:a16="http://schemas.microsoft.com/office/drawing/2014/main" id="{50293B15-9D9D-0937-CCBB-0CE09A199E8E}"/>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64</a:t>
            </a:fld>
            <a:endParaRPr lang="en-GB" dirty="0"/>
          </a:p>
        </p:txBody>
      </p:sp>
      <p:sp>
        <p:nvSpPr>
          <p:cNvPr id="6" name="Fußzeilenplatzhalter 5">
            <a:extLst>
              <a:ext uri="{FF2B5EF4-FFF2-40B4-BE49-F238E27FC236}">
                <a16:creationId xmlns:a16="http://schemas.microsoft.com/office/drawing/2014/main" id="{3AD40072-D38A-522C-29FD-931A508BA0B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1821395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A6079-A695-BA04-CAD7-1597FABF5FE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4DDBF7B-B1D2-0AFF-0CFC-FA00548265BE}"/>
              </a:ext>
            </a:extLst>
          </p:cNvPr>
          <p:cNvSpPr>
            <a:spLocks noGrp="1"/>
          </p:cNvSpPr>
          <p:nvPr>
            <p:ph type="sldNum" sz="quarter" idx="12"/>
          </p:nvPr>
        </p:nvSpPr>
        <p:spPr/>
        <p:txBody>
          <a:bodyPr/>
          <a:lstStyle/>
          <a:p>
            <a:fld id="{D836C0FE-70CA-4950-82D6-CF602CC2B770}" type="slidenum">
              <a:rPr lang="en-GB" smtClean="0"/>
              <a:t>65</a:t>
            </a:fld>
            <a:endParaRPr lang="en-GB" dirty="0"/>
          </a:p>
        </p:txBody>
      </p:sp>
      <p:sp>
        <p:nvSpPr>
          <p:cNvPr id="3" name="Titel 2">
            <a:extLst>
              <a:ext uri="{FF2B5EF4-FFF2-40B4-BE49-F238E27FC236}">
                <a16:creationId xmlns:a16="http://schemas.microsoft.com/office/drawing/2014/main" id="{44D0D064-70B9-CBD5-F857-808C87591306}"/>
              </a:ext>
            </a:extLst>
          </p:cNvPr>
          <p:cNvSpPr>
            <a:spLocks noGrp="1"/>
          </p:cNvSpPr>
          <p:nvPr>
            <p:ph type="title"/>
          </p:nvPr>
        </p:nvSpPr>
        <p:spPr>
          <a:xfrm>
            <a:off x="695326" y="333000"/>
            <a:ext cx="9792674" cy="792000"/>
          </a:xfrm>
        </p:spPr>
        <p:txBody>
          <a:bodyPr/>
          <a:lstStyle/>
          <a:p>
            <a:r>
              <a:rPr lang="en-GB" dirty="0"/>
              <a:t>Same-Same, but different?</a:t>
            </a:r>
          </a:p>
        </p:txBody>
      </p:sp>
      <p:graphicFrame>
        <p:nvGraphicFramePr>
          <p:cNvPr id="11" name="Inhaltsplatzhalter 10">
            <a:extLst>
              <a:ext uri="{FF2B5EF4-FFF2-40B4-BE49-F238E27FC236}">
                <a16:creationId xmlns:a16="http://schemas.microsoft.com/office/drawing/2014/main" id="{589D3D22-F1CB-CE94-478C-05F24F1EFD26}"/>
              </a:ext>
            </a:extLst>
          </p:cNvPr>
          <p:cNvGraphicFramePr>
            <a:graphicFrameLocks noGrp="1"/>
          </p:cNvGraphicFramePr>
          <p:nvPr>
            <p:ph idx="1"/>
            <p:extLst>
              <p:ext uri="{D42A27DB-BD31-4B8C-83A1-F6EECF244321}">
                <p14:modId xmlns:p14="http://schemas.microsoft.com/office/powerpoint/2010/main" val="789849797"/>
              </p:ext>
            </p:extLst>
          </p:nvPr>
        </p:nvGraphicFramePr>
        <p:xfrm>
          <a:off x="695324" y="1121331"/>
          <a:ext cx="10800676" cy="5115669"/>
        </p:xfrm>
        <a:graphic>
          <a:graphicData uri="http://schemas.openxmlformats.org/drawingml/2006/table">
            <a:tbl>
              <a:tblPr firstRow="1">
                <a:tableStyleId>{793D81CF-94F2-401A-BA57-92F5A7B2D0C5}</a:tableStyleId>
              </a:tblPr>
              <a:tblGrid>
                <a:gridCol w="1668664">
                  <a:extLst>
                    <a:ext uri="{9D8B030D-6E8A-4147-A177-3AD203B41FA5}">
                      <a16:colId xmlns:a16="http://schemas.microsoft.com/office/drawing/2014/main" val="412701911"/>
                    </a:ext>
                  </a:extLst>
                </a:gridCol>
                <a:gridCol w="4166013">
                  <a:extLst>
                    <a:ext uri="{9D8B030D-6E8A-4147-A177-3AD203B41FA5}">
                      <a16:colId xmlns:a16="http://schemas.microsoft.com/office/drawing/2014/main" val="2360354596"/>
                    </a:ext>
                  </a:extLst>
                </a:gridCol>
                <a:gridCol w="4965999">
                  <a:extLst>
                    <a:ext uri="{9D8B030D-6E8A-4147-A177-3AD203B41FA5}">
                      <a16:colId xmlns:a16="http://schemas.microsoft.com/office/drawing/2014/main" val="2039463432"/>
                    </a:ext>
                  </a:extLst>
                </a:gridCol>
              </a:tblGrid>
              <a:tr h="435652">
                <a:tc>
                  <a:txBody>
                    <a:bodyPr/>
                    <a:lstStyle/>
                    <a:p>
                      <a:r>
                        <a:rPr lang="de-AT" sz="2400" b="1" dirty="0"/>
                        <a:t>Aspect</a:t>
                      </a:r>
                      <a:endParaRPr lang="de-AT" sz="2400" dirty="0"/>
                    </a:p>
                  </a:txBody>
                  <a:tcPr marL="41995" marR="41995" marT="20998" marB="20998" anchor="ctr"/>
                </a:tc>
                <a:tc>
                  <a:txBody>
                    <a:bodyPr/>
                    <a:lstStyle/>
                    <a:p>
                      <a:r>
                        <a:rPr lang="de-AT" sz="2400" b="1" dirty="0"/>
                        <a:t>Sustainability Management</a:t>
                      </a:r>
                      <a:endParaRPr lang="de-AT" sz="2400" dirty="0"/>
                    </a:p>
                  </a:txBody>
                  <a:tcPr marL="41995" marR="41995" marT="20998" marB="20998" anchor="ctr"/>
                </a:tc>
                <a:tc>
                  <a:txBody>
                    <a:bodyPr/>
                    <a:lstStyle/>
                    <a:p>
                      <a:r>
                        <a:rPr lang="de-AT" sz="2400" b="1" dirty="0"/>
                        <a:t>Environmental Management</a:t>
                      </a:r>
                      <a:endParaRPr lang="de-AT" sz="2400" dirty="0"/>
                    </a:p>
                  </a:txBody>
                  <a:tcPr marL="41995" marR="41995" marT="20998" marB="20998" anchor="ctr"/>
                </a:tc>
                <a:extLst>
                  <a:ext uri="{0D108BD9-81ED-4DB2-BD59-A6C34878D82A}">
                    <a16:rowId xmlns:a16="http://schemas.microsoft.com/office/drawing/2014/main" val="2345275797"/>
                  </a:ext>
                </a:extLst>
              </a:tr>
              <a:tr h="1485131">
                <a:tc>
                  <a:txBody>
                    <a:bodyPr/>
                    <a:lstStyle/>
                    <a:p>
                      <a:r>
                        <a:rPr lang="de-AT" sz="2000" b="1" dirty="0"/>
                        <a:t>Definition</a:t>
                      </a:r>
                      <a:endParaRPr lang="de-AT" sz="2000" dirty="0"/>
                    </a:p>
                  </a:txBody>
                  <a:tcPr marL="41995" marR="41995" marT="20998" marB="20998" anchor="ctr"/>
                </a:tc>
                <a:tc>
                  <a:txBody>
                    <a:bodyPr/>
                    <a:lstStyle/>
                    <a:p>
                      <a:r>
                        <a:rPr lang="en-US" sz="2000" dirty="0"/>
                        <a:t>Strategic integration of environmental, social &amp; economic considerations into decision-making </a:t>
                      </a:r>
                      <a:br>
                        <a:rPr lang="en-US" sz="2000" dirty="0"/>
                      </a:br>
                      <a:r>
                        <a:rPr lang="en-US" sz="2000" dirty="0"/>
                        <a:t>👉 long-term resilience</a:t>
                      </a:r>
                    </a:p>
                  </a:txBody>
                  <a:tcPr marL="41995" marR="41995" marT="20998" marB="20998" anchor="ctr"/>
                </a:tc>
                <a:tc>
                  <a:txBody>
                    <a:bodyPr/>
                    <a:lstStyle/>
                    <a:p>
                      <a:r>
                        <a:rPr lang="en-US" sz="2000" dirty="0"/>
                        <a:t>Managing environmental impacts &amp; compliance with regulations </a:t>
                      </a:r>
                      <a:br>
                        <a:rPr lang="en-US" sz="2000" dirty="0"/>
                      </a:br>
                      <a:r>
                        <a:rPr lang="en-US" sz="2000" dirty="0"/>
                        <a:t>👉 minimize ecological harm</a:t>
                      </a:r>
                    </a:p>
                  </a:txBody>
                  <a:tcPr marL="41995" marR="41995" marT="20998" marB="20998" anchor="ctr"/>
                </a:tc>
                <a:extLst>
                  <a:ext uri="{0D108BD9-81ED-4DB2-BD59-A6C34878D82A}">
                    <a16:rowId xmlns:a16="http://schemas.microsoft.com/office/drawing/2014/main" val="3502963566"/>
                  </a:ext>
                </a:extLst>
              </a:tr>
              <a:tr h="1438215">
                <a:tc>
                  <a:txBody>
                    <a:bodyPr/>
                    <a:lstStyle/>
                    <a:p>
                      <a:r>
                        <a:rPr lang="de-AT" sz="2000" b="1" dirty="0"/>
                        <a:t>Main Goal</a:t>
                      </a:r>
                      <a:endParaRPr lang="de-AT" sz="2000" dirty="0"/>
                    </a:p>
                  </a:txBody>
                  <a:tcPr marL="41995" marR="41995" marT="20998" marB="20998" anchor="ctr"/>
                </a:tc>
                <a:tc>
                  <a:txBody>
                    <a:bodyPr/>
                    <a:lstStyle/>
                    <a:p>
                      <a:r>
                        <a:rPr lang="en-US" sz="2000" dirty="0"/>
                        <a:t>Long-term </a:t>
                      </a:r>
                      <a:r>
                        <a:rPr lang="en-US" sz="2000" b="1" dirty="0"/>
                        <a:t>sustainable development</a:t>
                      </a:r>
                      <a:r>
                        <a:rPr lang="en-US" sz="2000" dirty="0"/>
                        <a:t> balancing economic growth, social well-being &amp; ecological integrity</a:t>
                      </a:r>
                    </a:p>
                  </a:txBody>
                  <a:tcPr marL="41995" marR="41995" marT="20998" marB="20998" anchor="ctr"/>
                </a:tc>
                <a:tc>
                  <a:txBody>
                    <a:bodyPr/>
                    <a:lstStyle/>
                    <a:p>
                      <a:r>
                        <a:rPr lang="en-US" sz="2000" b="1" dirty="0"/>
                        <a:t>Prevent, mitigate, and remediate</a:t>
                      </a:r>
                      <a:r>
                        <a:rPr lang="en-US" sz="2000" dirty="0"/>
                        <a:t> environmental harm from human activities</a:t>
                      </a:r>
                    </a:p>
                  </a:txBody>
                  <a:tcPr marL="41995" marR="41995" marT="20998" marB="20998" anchor="ctr"/>
                </a:tc>
                <a:extLst>
                  <a:ext uri="{0D108BD9-81ED-4DB2-BD59-A6C34878D82A}">
                    <a16:rowId xmlns:a16="http://schemas.microsoft.com/office/drawing/2014/main" val="687017200"/>
                  </a:ext>
                </a:extLst>
              </a:tr>
              <a:tr h="1756671">
                <a:tc>
                  <a:txBody>
                    <a:bodyPr/>
                    <a:lstStyle/>
                    <a:p>
                      <a:r>
                        <a:rPr lang="de-AT" sz="2000" b="1" dirty="0"/>
                        <a:t>Key Focus Areas</a:t>
                      </a:r>
                      <a:endParaRPr lang="de-AT" sz="2000" dirty="0"/>
                    </a:p>
                  </a:txBody>
                  <a:tcPr marL="41995" marR="41995" marT="20998" marB="20998" anchor="ctr"/>
                </a:tc>
                <a:tc>
                  <a:txBody>
                    <a:bodyPr/>
                    <a:lstStyle/>
                    <a:p>
                      <a:r>
                        <a:rPr lang="en-US" sz="2000" b="1" dirty="0"/>
                        <a:t>Environmental, Social, and Governance (ESG), Circular Economy, Corporate Social Responsibility (CSR), </a:t>
                      </a:r>
                      <a:br>
                        <a:rPr lang="en-US" sz="2000" b="1" dirty="0"/>
                      </a:br>
                      <a:r>
                        <a:rPr lang="en-US" sz="2000" b="1" dirty="0"/>
                        <a:t>Stakeholder Engagement</a:t>
                      </a:r>
                      <a:endParaRPr lang="en-US" sz="2000" dirty="0"/>
                    </a:p>
                  </a:txBody>
                  <a:tcPr marL="41995" marR="41995" marT="20998" marB="20998" anchor="ctr"/>
                </a:tc>
                <a:tc>
                  <a:txBody>
                    <a:bodyPr/>
                    <a:lstStyle/>
                    <a:p>
                      <a:r>
                        <a:rPr lang="de-AT" sz="2000" b="1" dirty="0"/>
                        <a:t>Pollution control, waste management, </a:t>
                      </a:r>
                      <a:br>
                        <a:rPr lang="de-AT" sz="2000" b="1" dirty="0"/>
                      </a:br>
                      <a:r>
                        <a:rPr lang="de-AT" sz="2000" b="1" dirty="0"/>
                        <a:t>biodiversity conservation, regulatory compliance</a:t>
                      </a:r>
                      <a:endParaRPr lang="de-AT" sz="2000" dirty="0"/>
                    </a:p>
                  </a:txBody>
                  <a:tcPr marL="41995" marR="41995" marT="20998" marB="20998" anchor="ctr"/>
                </a:tc>
                <a:extLst>
                  <a:ext uri="{0D108BD9-81ED-4DB2-BD59-A6C34878D82A}">
                    <a16:rowId xmlns:a16="http://schemas.microsoft.com/office/drawing/2014/main" val="3382581204"/>
                  </a:ext>
                </a:extLst>
              </a:tr>
            </a:tbl>
          </a:graphicData>
        </a:graphic>
      </p:graphicFrame>
      <p:sp>
        <p:nvSpPr>
          <p:cNvPr id="5" name="Datumsplatzhalter 4">
            <a:extLst>
              <a:ext uri="{FF2B5EF4-FFF2-40B4-BE49-F238E27FC236}">
                <a16:creationId xmlns:a16="http://schemas.microsoft.com/office/drawing/2014/main" id="{46F39C13-AE7F-F0C0-5A94-9951629803A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66FE936-E523-B484-FAC4-D3FFED336AF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159073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EFD1-C2DD-9282-6BC6-6AFE2F7F767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45111E-596B-29FD-4F84-8A0ED53981C4}"/>
              </a:ext>
            </a:extLst>
          </p:cNvPr>
          <p:cNvSpPr>
            <a:spLocks noGrp="1"/>
          </p:cNvSpPr>
          <p:nvPr>
            <p:ph type="sldNum" sz="quarter" idx="12"/>
          </p:nvPr>
        </p:nvSpPr>
        <p:spPr/>
        <p:txBody>
          <a:bodyPr/>
          <a:lstStyle/>
          <a:p>
            <a:fld id="{D836C0FE-70CA-4950-82D6-CF602CC2B770}" type="slidenum">
              <a:rPr lang="en-GB" smtClean="0"/>
              <a:t>66</a:t>
            </a:fld>
            <a:endParaRPr lang="en-GB" dirty="0"/>
          </a:p>
        </p:txBody>
      </p:sp>
      <p:sp>
        <p:nvSpPr>
          <p:cNvPr id="3" name="Titel 2">
            <a:extLst>
              <a:ext uri="{FF2B5EF4-FFF2-40B4-BE49-F238E27FC236}">
                <a16:creationId xmlns:a16="http://schemas.microsoft.com/office/drawing/2014/main" id="{7F109426-B82E-A9D9-1158-3415351397BB}"/>
              </a:ext>
            </a:extLst>
          </p:cNvPr>
          <p:cNvSpPr>
            <a:spLocks noGrp="1"/>
          </p:cNvSpPr>
          <p:nvPr>
            <p:ph type="title"/>
          </p:nvPr>
        </p:nvSpPr>
        <p:spPr>
          <a:xfrm>
            <a:off x="695326" y="333000"/>
            <a:ext cx="9792674" cy="792000"/>
          </a:xfrm>
        </p:spPr>
        <p:txBody>
          <a:bodyPr/>
          <a:lstStyle/>
          <a:p>
            <a:r>
              <a:rPr lang="en-GB" dirty="0"/>
              <a:t>Same-Same, but different?</a:t>
            </a:r>
          </a:p>
        </p:txBody>
      </p:sp>
      <p:graphicFrame>
        <p:nvGraphicFramePr>
          <p:cNvPr id="11" name="Inhaltsplatzhalter 10">
            <a:extLst>
              <a:ext uri="{FF2B5EF4-FFF2-40B4-BE49-F238E27FC236}">
                <a16:creationId xmlns:a16="http://schemas.microsoft.com/office/drawing/2014/main" id="{CA51E2C5-2D8A-F4EB-AF1B-00F31BF5402A}"/>
              </a:ext>
            </a:extLst>
          </p:cNvPr>
          <p:cNvGraphicFramePr>
            <a:graphicFrameLocks noGrp="1"/>
          </p:cNvGraphicFramePr>
          <p:nvPr>
            <p:ph idx="1"/>
            <p:extLst>
              <p:ext uri="{D42A27DB-BD31-4B8C-83A1-F6EECF244321}">
                <p14:modId xmlns:p14="http://schemas.microsoft.com/office/powerpoint/2010/main" val="2301289611"/>
              </p:ext>
            </p:extLst>
          </p:nvPr>
        </p:nvGraphicFramePr>
        <p:xfrm>
          <a:off x="695324" y="1015119"/>
          <a:ext cx="10800676" cy="5365881"/>
        </p:xfrm>
        <a:graphic>
          <a:graphicData uri="http://schemas.openxmlformats.org/drawingml/2006/table">
            <a:tbl>
              <a:tblPr firstRow="1">
                <a:tableStyleId>{793D81CF-94F2-401A-BA57-92F5A7B2D0C5}</a:tableStyleId>
              </a:tblPr>
              <a:tblGrid>
                <a:gridCol w="1668664">
                  <a:extLst>
                    <a:ext uri="{9D8B030D-6E8A-4147-A177-3AD203B41FA5}">
                      <a16:colId xmlns:a16="http://schemas.microsoft.com/office/drawing/2014/main" val="412701911"/>
                    </a:ext>
                  </a:extLst>
                </a:gridCol>
                <a:gridCol w="4166013">
                  <a:extLst>
                    <a:ext uri="{9D8B030D-6E8A-4147-A177-3AD203B41FA5}">
                      <a16:colId xmlns:a16="http://schemas.microsoft.com/office/drawing/2014/main" val="2360354596"/>
                    </a:ext>
                  </a:extLst>
                </a:gridCol>
                <a:gridCol w="4965999">
                  <a:extLst>
                    <a:ext uri="{9D8B030D-6E8A-4147-A177-3AD203B41FA5}">
                      <a16:colId xmlns:a16="http://schemas.microsoft.com/office/drawing/2014/main" val="2039463432"/>
                    </a:ext>
                  </a:extLst>
                </a:gridCol>
              </a:tblGrid>
              <a:tr h="393145">
                <a:tc>
                  <a:txBody>
                    <a:bodyPr/>
                    <a:lstStyle/>
                    <a:p>
                      <a:r>
                        <a:rPr lang="de-AT" sz="2400" b="1" dirty="0"/>
                        <a:t>Aspect</a:t>
                      </a:r>
                      <a:endParaRPr lang="de-AT" sz="2400" dirty="0"/>
                    </a:p>
                  </a:txBody>
                  <a:tcPr marL="41995" marR="41995" marT="20998" marB="20998" anchor="ctr"/>
                </a:tc>
                <a:tc>
                  <a:txBody>
                    <a:bodyPr/>
                    <a:lstStyle/>
                    <a:p>
                      <a:r>
                        <a:rPr lang="de-AT" sz="2400" b="1" dirty="0"/>
                        <a:t>Sustainability Management</a:t>
                      </a:r>
                      <a:endParaRPr lang="de-AT" sz="2400" dirty="0"/>
                    </a:p>
                  </a:txBody>
                  <a:tcPr marL="41995" marR="41995" marT="20998" marB="20998" anchor="ctr"/>
                </a:tc>
                <a:tc>
                  <a:txBody>
                    <a:bodyPr/>
                    <a:lstStyle/>
                    <a:p>
                      <a:r>
                        <a:rPr lang="de-AT" sz="2400" b="1" dirty="0"/>
                        <a:t>Environmental Management</a:t>
                      </a:r>
                      <a:endParaRPr lang="de-AT" sz="2400" dirty="0"/>
                    </a:p>
                  </a:txBody>
                  <a:tcPr marL="41995" marR="41995" marT="20998" marB="20998" anchor="ctr"/>
                </a:tc>
                <a:extLst>
                  <a:ext uri="{0D108BD9-81ED-4DB2-BD59-A6C34878D82A}">
                    <a16:rowId xmlns:a16="http://schemas.microsoft.com/office/drawing/2014/main" val="2345275797"/>
                  </a:ext>
                </a:extLst>
              </a:tr>
              <a:tr h="1105412">
                <a:tc>
                  <a:txBody>
                    <a:bodyPr/>
                    <a:lstStyle/>
                    <a:p>
                      <a:r>
                        <a:rPr lang="de-AT" sz="2000" b="1" dirty="0"/>
                        <a:t>Regulatory vs. Voluntary</a:t>
                      </a:r>
                      <a:endParaRPr lang="de-AT" sz="2000" dirty="0"/>
                    </a:p>
                  </a:txBody>
                  <a:tcPr marL="41995" marR="41995" marT="20998" marB="20998" anchor="ctr"/>
                </a:tc>
                <a:tc>
                  <a:txBody>
                    <a:bodyPr/>
                    <a:lstStyle/>
                    <a:p>
                      <a:r>
                        <a:rPr lang="en-US" sz="2000" dirty="0"/>
                        <a:t>Often </a:t>
                      </a:r>
                      <a:r>
                        <a:rPr lang="en-US" sz="2000" b="1" dirty="0"/>
                        <a:t>voluntary</a:t>
                      </a:r>
                      <a:r>
                        <a:rPr lang="en-US" sz="2000" dirty="0"/>
                        <a:t> but influenced by global frameworks like the </a:t>
                      </a:r>
                      <a:r>
                        <a:rPr lang="en-US" sz="2000" b="1" dirty="0"/>
                        <a:t>UN SDGs, ESG standards, and CSR policies</a:t>
                      </a:r>
                      <a:endParaRPr lang="en-US" sz="2000" dirty="0"/>
                    </a:p>
                  </a:txBody>
                  <a:tcPr marL="41995" marR="41995" marT="20998" marB="20998" anchor="ctr"/>
                </a:tc>
                <a:tc>
                  <a:txBody>
                    <a:bodyPr/>
                    <a:lstStyle/>
                    <a:p>
                      <a:r>
                        <a:rPr lang="en-US" sz="2000" b="1" dirty="0"/>
                        <a:t>Regulation-driven</a:t>
                      </a:r>
                      <a:r>
                        <a:rPr lang="en-US" sz="2000" dirty="0"/>
                        <a:t>, enforced through environmental laws and policies</a:t>
                      </a:r>
                    </a:p>
                  </a:txBody>
                  <a:tcPr marL="41995" marR="41995" marT="20998" marB="20998" anchor="ctr"/>
                </a:tc>
                <a:extLst>
                  <a:ext uri="{0D108BD9-81ED-4DB2-BD59-A6C34878D82A}">
                    <a16:rowId xmlns:a16="http://schemas.microsoft.com/office/drawing/2014/main" val="2839987095"/>
                  </a:ext>
                </a:extLst>
              </a:tr>
              <a:tr h="936795">
                <a:tc>
                  <a:txBody>
                    <a:bodyPr/>
                    <a:lstStyle/>
                    <a:p>
                      <a:r>
                        <a:rPr lang="de-AT" sz="2000" b="1" dirty="0"/>
                        <a:t>Timeframe</a:t>
                      </a:r>
                      <a:endParaRPr lang="de-AT" sz="2000" dirty="0"/>
                    </a:p>
                  </a:txBody>
                  <a:tcPr marL="41995" marR="41995" marT="20998" marB="20998" anchor="ctr"/>
                </a:tc>
                <a:tc>
                  <a:txBody>
                    <a:bodyPr/>
                    <a:lstStyle/>
                    <a:p>
                      <a:r>
                        <a:rPr lang="en-US" sz="2000" b="1" dirty="0"/>
                        <a:t>Long-term focus</a:t>
                      </a:r>
                      <a:r>
                        <a:rPr lang="en-US" sz="2000" dirty="0"/>
                        <a:t> on systemic change and sustainable business models</a:t>
                      </a:r>
                    </a:p>
                  </a:txBody>
                  <a:tcPr marL="41995" marR="41995" marT="20998" marB="20998" anchor="ctr"/>
                </a:tc>
                <a:tc>
                  <a:txBody>
                    <a:bodyPr/>
                    <a:lstStyle/>
                    <a:p>
                      <a:r>
                        <a:rPr lang="en-US" sz="2000" b="1" dirty="0"/>
                        <a:t>Short- to medium-term focus</a:t>
                      </a:r>
                      <a:r>
                        <a:rPr lang="en-US" sz="2000" dirty="0"/>
                        <a:t> on managing environmental impacts </a:t>
                      </a:r>
                      <a:br>
                        <a:rPr lang="en-US" sz="2000" dirty="0"/>
                      </a:br>
                      <a:r>
                        <a:rPr lang="en-US" sz="2000" dirty="0"/>
                        <a:t>&amp; compliance</a:t>
                      </a:r>
                    </a:p>
                  </a:txBody>
                  <a:tcPr marL="41995" marR="41995" marT="20998" marB="20998" anchor="ctr"/>
                </a:tc>
                <a:extLst>
                  <a:ext uri="{0D108BD9-81ED-4DB2-BD59-A6C34878D82A}">
                    <a16:rowId xmlns:a16="http://schemas.microsoft.com/office/drawing/2014/main" val="177398316"/>
                  </a:ext>
                </a:extLst>
              </a:tr>
              <a:tr h="1191403">
                <a:tc>
                  <a:txBody>
                    <a:bodyPr/>
                    <a:lstStyle/>
                    <a:p>
                      <a:r>
                        <a:rPr lang="de-AT" sz="2000" b="1" dirty="0"/>
                        <a:t>Application in Business</a:t>
                      </a:r>
                      <a:endParaRPr lang="de-AT" sz="2000" dirty="0"/>
                    </a:p>
                  </a:txBody>
                  <a:tcPr marL="41995" marR="41995" marT="20998" marB="20998" anchor="ctr"/>
                </a:tc>
                <a:tc>
                  <a:txBody>
                    <a:bodyPr/>
                    <a:lstStyle/>
                    <a:p>
                      <a:r>
                        <a:rPr lang="en-US" sz="2000" dirty="0"/>
                        <a:t>Integration into </a:t>
                      </a:r>
                      <a:r>
                        <a:rPr lang="en-US" sz="2000" b="1" dirty="0"/>
                        <a:t>strategy, reporting, and innovation</a:t>
                      </a:r>
                      <a:r>
                        <a:rPr lang="en-US" sz="2000" dirty="0"/>
                        <a:t> to enhance brand </a:t>
                      </a:r>
                      <a:br>
                        <a:rPr lang="en-US" sz="2000" dirty="0"/>
                      </a:br>
                      <a:r>
                        <a:rPr lang="en-US" sz="2000" dirty="0"/>
                        <a:t>value &amp; resilience</a:t>
                      </a:r>
                    </a:p>
                  </a:txBody>
                  <a:tcPr marL="41995" marR="41995" marT="20998" marB="20998" anchor="ctr"/>
                </a:tc>
                <a:tc>
                  <a:txBody>
                    <a:bodyPr/>
                    <a:lstStyle/>
                    <a:p>
                      <a:r>
                        <a:rPr lang="en-US" sz="2000" dirty="0"/>
                        <a:t>Manage </a:t>
                      </a:r>
                      <a:r>
                        <a:rPr lang="en-US" sz="2000" b="1" dirty="0"/>
                        <a:t>emissions, waste &amp; resource use</a:t>
                      </a:r>
                      <a:r>
                        <a:rPr lang="en-US" sz="2000" dirty="0"/>
                        <a:t>  to comply with laws &amp; reduce risks</a:t>
                      </a:r>
                    </a:p>
                  </a:txBody>
                  <a:tcPr marL="41995" marR="41995" marT="20998" marB="20998" anchor="ctr"/>
                </a:tc>
                <a:extLst>
                  <a:ext uri="{0D108BD9-81ED-4DB2-BD59-A6C34878D82A}">
                    <a16:rowId xmlns:a16="http://schemas.microsoft.com/office/drawing/2014/main" val="1220585507"/>
                  </a:ext>
                </a:extLst>
              </a:tr>
              <a:tr h="1704914">
                <a:tc>
                  <a:txBody>
                    <a:bodyPr/>
                    <a:lstStyle/>
                    <a:p>
                      <a:r>
                        <a:rPr lang="de-AT" sz="2000" b="1" dirty="0"/>
                        <a:t>Examples</a:t>
                      </a:r>
                      <a:endParaRPr lang="de-AT" sz="2000" dirty="0"/>
                    </a:p>
                  </a:txBody>
                  <a:tcPr marL="41995" marR="41995" marT="20998" marB="20998" anchor="ctr"/>
                </a:tc>
                <a:tc>
                  <a:txBody>
                    <a:bodyPr/>
                    <a:lstStyle/>
                    <a:p>
                      <a:pPr marL="342900" indent="-342900">
                        <a:buFont typeface="Arial" panose="020B0604020202020204" pitchFamily="34" charset="0"/>
                        <a:buChar char="•"/>
                        <a:tabLst>
                          <a:tab pos="357188" algn="l"/>
                        </a:tabLst>
                      </a:pPr>
                      <a:r>
                        <a:rPr lang="de-AT" sz="2000" b="0" dirty="0" err="1"/>
                        <a:t>Patagonia’s</a:t>
                      </a:r>
                      <a:r>
                        <a:rPr lang="de-AT" sz="2000" b="0" dirty="0"/>
                        <a:t> Worn </a:t>
                      </a:r>
                      <a:r>
                        <a:rPr lang="de-AT" sz="2000" b="0" dirty="0" err="1"/>
                        <a:t>Wear</a:t>
                      </a:r>
                      <a:r>
                        <a:rPr lang="de-AT" sz="2000" b="0" dirty="0"/>
                        <a:t> </a:t>
                      </a:r>
                      <a:r>
                        <a:rPr lang="de-AT" sz="2000" b="0" dirty="0" err="1"/>
                        <a:t>Initaitive</a:t>
                      </a:r>
                      <a:endParaRPr lang="de-AT" sz="2000" b="0" dirty="0"/>
                    </a:p>
                    <a:p>
                      <a:pPr marL="342900" indent="-342900">
                        <a:buFont typeface="Arial" panose="020B0604020202020204" pitchFamily="34" charset="0"/>
                        <a:buChar char="•"/>
                        <a:tabLst>
                          <a:tab pos="357188" algn="l"/>
                        </a:tabLst>
                      </a:pPr>
                      <a:r>
                        <a:rPr lang="de-AT" sz="2000" b="0" dirty="0"/>
                        <a:t>UN Sustainable Development Goals</a:t>
                      </a:r>
                    </a:p>
                    <a:p>
                      <a:pPr marL="342900" indent="-342900">
                        <a:buFont typeface="Arial" panose="020B0604020202020204" pitchFamily="34" charset="0"/>
                        <a:buChar char="•"/>
                        <a:tabLst>
                          <a:tab pos="357188" algn="l"/>
                        </a:tabLst>
                      </a:pPr>
                      <a:r>
                        <a:rPr lang="de-AT" sz="2000" b="0" dirty="0"/>
                        <a:t>EU Corporate Social Responsibility Directive (CSRD)</a:t>
                      </a:r>
                    </a:p>
                  </a:txBody>
                  <a:tcPr marL="41995" marR="41995" marT="20998" marB="20998" anchor="ctr"/>
                </a:tc>
                <a:tc>
                  <a:txBody>
                    <a:bodyPr/>
                    <a:lstStyle/>
                    <a:p>
                      <a:pPr marL="342900" indent="-342900">
                        <a:buFont typeface="Arial" panose="020B0604020202020204" pitchFamily="34" charset="0"/>
                        <a:buChar char="•"/>
                      </a:pPr>
                      <a:r>
                        <a:rPr lang="de-AT" sz="2000" b="0" dirty="0"/>
                        <a:t>Environmental Impact Assessments (EIA)</a:t>
                      </a:r>
                    </a:p>
                    <a:p>
                      <a:pPr marL="342900" indent="-342900">
                        <a:buFont typeface="Arial" panose="020B0604020202020204" pitchFamily="34" charset="0"/>
                        <a:buChar char="•"/>
                      </a:pPr>
                      <a:r>
                        <a:rPr lang="de-AT" sz="2000" b="0" dirty="0"/>
                        <a:t>ISO 14001 Environmental Management Systems</a:t>
                      </a:r>
                    </a:p>
                    <a:p>
                      <a:pPr marL="342900" indent="-342900">
                        <a:buFont typeface="Arial" panose="020B0604020202020204" pitchFamily="34" charset="0"/>
                        <a:buChar char="•"/>
                      </a:pPr>
                      <a:r>
                        <a:rPr lang="de-AT" sz="2000" b="0" dirty="0"/>
                        <a:t>Carbon footprint reduction programs</a:t>
                      </a:r>
                    </a:p>
                  </a:txBody>
                  <a:tcPr marL="41995" marR="41995" marT="20998" marB="20998" anchor="ctr"/>
                </a:tc>
                <a:extLst>
                  <a:ext uri="{0D108BD9-81ED-4DB2-BD59-A6C34878D82A}">
                    <a16:rowId xmlns:a16="http://schemas.microsoft.com/office/drawing/2014/main" val="2387835525"/>
                  </a:ext>
                </a:extLst>
              </a:tr>
            </a:tbl>
          </a:graphicData>
        </a:graphic>
      </p:graphicFrame>
      <p:sp>
        <p:nvSpPr>
          <p:cNvPr id="5" name="Datumsplatzhalter 4">
            <a:extLst>
              <a:ext uri="{FF2B5EF4-FFF2-40B4-BE49-F238E27FC236}">
                <a16:creationId xmlns:a16="http://schemas.microsoft.com/office/drawing/2014/main" id="{DED274EB-81A5-ACB7-74B1-047159B829C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EE397DA-3CBD-17F2-78BE-D977D2333F0E}"/>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1426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67</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87423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68</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SEM</a:t>
            </a:r>
          </a:p>
        </p:txBody>
      </p:sp>
      <p:sp>
        <p:nvSpPr>
          <p:cNvPr id="8" name="Inhaltsplatzhalter 7">
            <a:extLst>
              <a:ext uri="{FF2B5EF4-FFF2-40B4-BE49-F238E27FC236}">
                <a16:creationId xmlns:a16="http://schemas.microsoft.com/office/drawing/2014/main" id="{CB612B51-45A6-1EC4-E83D-01F116BBDC6D}"/>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07494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69</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147D1BC0-799B-0AD9-5F2E-0C702CB24D2C}"/>
              </a:ext>
            </a:extLst>
          </p:cNvPr>
          <p:cNvSpPr>
            <a:spLocks noGrp="1"/>
          </p:cNvSpPr>
          <p:nvPr>
            <p:ph idx="1"/>
          </p:nvPr>
        </p:nvSpPr>
        <p:spPr>
          <a:xfrm>
            <a:off x="695325" y="1628999"/>
            <a:ext cx="6120676" cy="4535265"/>
          </a:xfrm>
        </p:spPr>
        <p:txBody>
          <a:bodyPr/>
          <a:lstStyle/>
          <a:p>
            <a:r>
              <a:rPr lang="en-US" dirty="0">
                <a:hlinkClick r:id="rId3"/>
              </a:rPr>
              <a:t>https://www.nytimes.com/1970/09/13/ archives/a-friedman-doctrine-the-social-responsibility-of-business-is-to.html</a:t>
            </a:r>
            <a:endParaRPr lang="en-GB" dirty="0"/>
          </a:p>
        </p:txBody>
      </p:sp>
      <p:pic>
        <p:nvPicPr>
          <p:cNvPr id="8" name="Grafik 7">
            <a:extLst>
              <a:ext uri="{FF2B5EF4-FFF2-40B4-BE49-F238E27FC236}">
                <a16:creationId xmlns:a16="http://schemas.microsoft.com/office/drawing/2014/main" id="{778396D8-EF2D-6FA7-FDEA-C1D0D69FBC7B}"/>
              </a:ext>
            </a:extLst>
          </p:cNvPr>
          <p:cNvPicPr>
            <a:picLocks noChangeAspect="1"/>
          </p:cNvPicPr>
          <p:nvPr/>
        </p:nvPicPr>
        <p:blipFill>
          <a:blip r:embed="rId4"/>
          <a:stretch>
            <a:fillRect/>
          </a:stretch>
        </p:blipFill>
        <p:spPr>
          <a:xfrm rot="584940">
            <a:off x="6453871" y="1364986"/>
            <a:ext cx="4189989" cy="5922737"/>
          </a:xfrm>
          <a:prstGeom prst="rect">
            <a:avLst/>
          </a:prstGeom>
          <a:ln w="6350">
            <a:solidFill>
              <a:srgbClr val="000000"/>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996422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48FD108-5B8F-0F98-90C7-E1D638AF4CB6}"/>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3" name="Titel 2">
            <a:extLst>
              <a:ext uri="{FF2B5EF4-FFF2-40B4-BE49-F238E27FC236}">
                <a16:creationId xmlns:a16="http://schemas.microsoft.com/office/drawing/2014/main" id="{03C377F4-F19E-F75A-546B-712E2F26641A}"/>
              </a:ext>
            </a:extLst>
          </p:cNvPr>
          <p:cNvSpPr>
            <a:spLocks noGrp="1"/>
          </p:cNvSpPr>
          <p:nvPr>
            <p:ph type="title"/>
          </p:nvPr>
        </p:nvSpPr>
        <p:spPr/>
        <p:txBody>
          <a:bodyPr/>
          <a:lstStyle/>
          <a:p>
            <a:r>
              <a:rPr lang="en-GB" dirty="0"/>
              <a:t>And looking ahead: The WEF-Perspective (2025)</a:t>
            </a:r>
          </a:p>
        </p:txBody>
      </p:sp>
      <p:sp>
        <p:nvSpPr>
          <p:cNvPr id="5" name="Datumsplatzhalter 4">
            <a:extLst>
              <a:ext uri="{FF2B5EF4-FFF2-40B4-BE49-F238E27FC236}">
                <a16:creationId xmlns:a16="http://schemas.microsoft.com/office/drawing/2014/main" id="{7A5DD614-EABD-A5D3-B999-4A07691F711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E90AC97-E3D1-FFAC-9549-774260033755}"/>
              </a:ext>
            </a:extLst>
          </p:cNvPr>
          <p:cNvSpPr>
            <a:spLocks noGrp="1"/>
          </p:cNvSpPr>
          <p:nvPr>
            <p:ph type="ftr" sz="quarter" idx="11"/>
          </p:nvPr>
        </p:nvSpPr>
        <p:spPr/>
        <p:txBody>
          <a:bodyPr/>
          <a:lstStyle/>
          <a:p>
            <a:r>
              <a:rPr lang="en-GB" dirty="0"/>
              <a:t>KMH / SEM</a:t>
            </a:r>
          </a:p>
        </p:txBody>
      </p:sp>
      <p:pic>
        <p:nvPicPr>
          <p:cNvPr id="11" name="Inhaltsplatzhalter 10">
            <a:hlinkClick r:id="rId2"/>
            <a:extLst>
              <a:ext uri="{FF2B5EF4-FFF2-40B4-BE49-F238E27FC236}">
                <a16:creationId xmlns:a16="http://schemas.microsoft.com/office/drawing/2014/main" id="{B465A656-79BB-4240-23FB-97FCAA04F001}"/>
              </a:ext>
            </a:extLst>
          </p:cNvPr>
          <p:cNvPicPr>
            <a:picLocks noGrp="1" noChangeAspect="1"/>
          </p:cNvPicPr>
          <p:nvPr>
            <p:ph idx="1"/>
          </p:nvPr>
        </p:nvPicPr>
        <p:blipFill>
          <a:blip r:embed="rId3">
            <a:clrChange>
              <a:clrFrom>
                <a:srgbClr val="F6F6F6"/>
              </a:clrFrom>
              <a:clrTo>
                <a:srgbClr val="F6F6F6">
                  <a:alpha val="0"/>
                </a:srgbClr>
              </a:clrTo>
            </a:clrChange>
          </a:blip>
          <a:stretch>
            <a:fillRect/>
          </a:stretch>
        </p:blipFill>
        <p:spPr>
          <a:xfrm>
            <a:off x="695324" y="1519371"/>
            <a:ext cx="10801352" cy="4754296"/>
          </a:xfrm>
        </p:spPr>
      </p:pic>
    </p:spTree>
    <p:extLst>
      <p:ext uri="{BB962C8B-B14F-4D97-AF65-F5344CB8AC3E}">
        <p14:creationId xmlns:p14="http://schemas.microsoft.com/office/powerpoint/2010/main" val="656908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D5496EC-F2F6-BE87-5D85-9BB38D47B42B}"/>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5B672A6C-30A3-7EF9-540F-C5A90E74F483}"/>
              </a:ext>
            </a:extLst>
          </p:cNvPr>
          <p:cNvSpPr>
            <a:spLocks noGrp="1"/>
          </p:cNvSpPr>
          <p:nvPr>
            <p:ph type="title"/>
          </p:nvPr>
        </p:nvSpPr>
        <p:spPr>
          <a:xfrm>
            <a:off x="695326" y="405000"/>
            <a:ext cx="8928100" cy="792000"/>
          </a:xfrm>
        </p:spPr>
        <p:txBody>
          <a:bodyPr/>
          <a:lstStyle/>
          <a:p>
            <a:r>
              <a:rPr lang="en-GB" dirty="0"/>
              <a:t>Why is it that hard?</a:t>
            </a:r>
          </a:p>
        </p:txBody>
      </p:sp>
      <p:sp>
        <p:nvSpPr>
          <p:cNvPr id="5" name="Datumsplatzhalter 4">
            <a:extLst>
              <a:ext uri="{FF2B5EF4-FFF2-40B4-BE49-F238E27FC236}">
                <a16:creationId xmlns:a16="http://schemas.microsoft.com/office/drawing/2014/main" id="{1CD3C814-611C-554C-3D1E-5DA908AA00D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44BFC36-3EB0-D4C7-EF94-638A2DC05E8E}"/>
              </a:ext>
            </a:extLst>
          </p:cNvPr>
          <p:cNvSpPr>
            <a:spLocks noGrp="1"/>
          </p:cNvSpPr>
          <p:nvPr>
            <p:ph type="ftr" sz="quarter" idx="11"/>
          </p:nvPr>
        </p:nvSpPr>
        <p:spPr/>
        <p:txBody>
          <a:bodyPr/>
          <a:lstStyle/>
          <a:p>
            <a:r>
              <a:rPr lang="en-GB" dirty="0"/>
              <a:t>KMH / SEM</a:t>
            </a:r>
          </a:p>
        </p:txBody>
      </p:sp>
      <p:pic>
        <p:nvPicPr>
          <p:cNvPr id="1026" name="Picture 2">
            <a:hlinkClick r:id="rId2"/>
            <a:extLst>
              <a:ext uri="{FF2B5EF4-FFF2-40B4-BE49-F238E27FC236}">
                <a16:creationId xmlns:a16="http://schemas.microsoft.com/office/drawing/2014/main" id="{16A6CAD3-2D5F-2A4A-872A-03CD83B607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4650" y="1367172"/>
            <a:ext cx="10801350" cy="5301828"/>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89AD46A9-813C-8251-BF4C-44EB7B64F660}"/>
              </a:ext>
            </a:extLst>
          </p:cNvPr>
          <p:cNvSpPr txBox="1"/>
          <p:nvPr/>
        </p:nvSpPr>
        <p:spPr>
          <a:xfrm>
            <a:off x="4296000" y="666574"/>
            <a:ext cx="4535426" cy="646331"/>
          </a:xfrm>
          <a:prstGeom prst="rect">
            <a:avLst/>
          </a:prstGeom>
          <a:noFill/>
        </p:spPr>
        <p:txBody>
          <a:bodyPr wrap="square">
            <a:spAutoFit/>
          </a:bodyPr>
          <a:lstStyle/>
          <a:p>
            <a:r>
              <a:rPr lang="en-GB" b="1" dirty="0"/>
              <a:t>Importance of environmentally sustainable and ethical values, by products and services</a:t>
            </a:r>
          </a:p>
        </p:txBody>
      </p:sp>
    </p:spTree>
    <p:extLst>
      <p:ext uri="{BB962C8B-B14F-4D97-AF65-F5344CB8AC3E}">
        <p14:creationId xmlns:p14="http://schemas.microsoft.com/office/powerpoint/2010/main" val="3998818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135B9-F207-E34B-11D1-197AF349C1A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121B6CC-BE20-CCAB-7857-48A593BB974F}"/>
              </a:ext>
            </a:extLst>
          </p:cNvPr>
          <p:cNvSpPr>
            <a:spLocks noGrp="1"/>
          </p:cNvSpPr>
          <p:nvPr>
            <p:ph type="title"/>
          </p:nvPr>
        </p:nvSpPr>
        <p:spPr/>
        <p:txBody>
          <a:bodyPr/>
          <a:lstStyle/>
          <a:p>
            <a:r>
              <a:rPr lang="en-GB" dirty="0"/>
              <a:t>Can’t we manage our way out?</a:t>
            </a:r>
            <a:br>
              <a:rPr lang="en-GB" dirty="0"/>
            </a:br>
            <a:r>
              <a:rPr lang="en-GB" dirty="0"/>
              <a:t>Part I</a:t>
            </a:r>
          </a:p>
        </p:txBody>
      </p:sp>
      <p:sp>
        <p:nvSpPr>
          <p:cNvPr id="2" name="Foliennummernplatzhalter 1">
            <a:extLst>
              <a:ext uri="{FF2B5EF4-FFF2-40B4-BE49-F238E27FC236}">
                <a16:creationId xmlns:a16="http://schemas.microsoft.com/office/drawing/2014/main" id="{942BFEDF-C7FC-922C-CEC6-515610D374C6}"/>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9</a:t>
            </a:fld>
            <a:endParaRPr lang="en-GB" dirty="0"/>
          </a:p>
        </p:txBody>
      </p:sp>
      <p:sp>
        <p:nvSpPr>
          <p:cNvPr id="6" name="Fußzeilenplatzhalter 5">
            <a:extLst>
              <a:ext uri="{FF2B5EF4-FFF2-40B4-BE49-F238E27FC236}">
                <a16:creationId xmlns:a16="http://schemas.microsoft.com/office/drawing/2014/main" id="{DE403EE5-ACD3-9DDA-8751-C073A89029CA}"/>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1919250850"/>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57150" cap="rnd"/>
      </a:spPr>
      <a:bodyPr rtlCol="0" anchor="ctr"/>
      <a:lstStyle>
        <a:defPPr algn="ctr">
          <a:defRPr/>
        </a:defPPr>
      </a:lstStyle>
      <a:style>
        <a:lnRef idx="1">
          <a:schemeClr val="accent2"/>
        </a:lnRef>
        <a:fillRef idx="0">
          <a:schemeClr val="accent2"/>
        </a:fillRef>
        <a:effectRef idx="0">
          <a:schemeClr val="accent2"/>
        </a:effectRef>
        <a:fontRef idx="minor">
          <a:schemeClr val="tx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4" ma:contentTypeDescription="Create a new document." ma:contentTypeScope="" ma:versionID="12cf4bdc31db0d5a4f88bb622a2431fd">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8ce2d888cf2579f9b8cad2ab3054391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2.xml><?xml version="1.0" encoding="utf-8"?>
<ds:datastoreItem xmlns:ds="http://schemas.openxmlformats.org/officeDocument/2006/customXml" ds:itemID="{E6C98347-15EA-470A-B72A-83F8089A6D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5C4301-C29D-407B-9381-82889EE8729E}">
  <ds:schemaRef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ee2a1aa5-80d5-48a3-91f0-fb64e0be4770"/>
    <ds:schemaRef ds:uri="http://purl.org/dc/terms/"/>
    <ds:schemaRef ds:uri="983343c7-a106-418e-a2df-312e52841f70"/>
  </ds:schemaRefs>
</ds:datastoreItem>
</file>

<file path=docProps/app.xml><?xml version="1.0" encoding="utf-8"?>
<Properties xmlns="http://schemas.openxmlformats.org/officeDocument/2006/extended-properties" xmlns:vt="http://schemas.openxmlformats.org/officeDocument/2006/docPropsVTypes">
  <Template/>
  <TotalTime>0</TotalTime>
  <Words>3115</Words>
  <Application>Microsoft Office PowerPoint</Application>
  <PresentationFormat>Breitbild</PresentationFormat>
  <Paragraphs>564</Paragraphs>
  <Slides>70</Slides>
  <Notes>19</Notes>
  <HiddenSlides>1</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70</vt:i4>
      </vt:variant>
    </vt:vector>
  </HeadingPairs>
  <TitlesOfParts>
    <vt:vector size="82" baseType="lpstr">
      <vt:lpstr>Aptos Narrow</vt:lpstr>
      <vt:lpstr>Arial</vt:lpstr>
      <vt:lpstr>Barlow</vt:lpstr>
      <vt:lpstr>Bookman Old Style</vt:lpstr>
      <vt:lpstr>Calibri</vt:lpstr>
      <vt:lpstr>Cambria</vt:lpstr>
      <vt:lpstr>fkGroteskNeue</vt:lpstr>
      <vt:lpstr>MessinaSansWeb</vt:lpstr>
      <vt:lpstr>Symbol</vt:lpstr>
      <vt:lpstr>var(--pata-font-serif)</vt:lpstr>
      <vt:lpstr>Wingdings</vt:lpstr>
      <vt:lpstr>IMC University of Applied Sciences</vt:lpstr>
      <vt:lpstr>Strategy, Planning &amp; Management</vt:lpstr>
      <vt:lpstr>Overview</vt:lpstr>
      <vt:lpstr>Where is  the Problem?</vt:lpstr>
      <vt:lpstr>Elkington’s  “Tripple Bottom Line” (1994)</vt:lpstr>
      <vt:lpstr>In the End: Simply apply these Principles!</vt:lpstr>
      <vt:lpstr>Reviewing our performance so far</vt:lpstr>
      <vt:lpstr>And looking ahead: The WEF-Perspective (2025)</vt:lpstr>
      <vt:lpstr>Why is it that hard?</vt:lpstr>
      <vt:lpstr>Can’t we manage our way out? Part I</vt:lpstr>
      <vt:lpstr>Let’s start here and now:</vt:lpstr>
      <vt:lpstr>Can’t we manage our way out? Part II</vt:lpstr>
      <vt:lpstr>Reviewing our Sustainability &amp; Circularity Pledges</vt:lpstr>
      <vt:lpstr>Reviewing our Sustainability &amp; Circularity Pledges</vt:lpstr>
      <vt:lpstr>Digression: Management Essentials  👉 What is a Strategy?</vt:lpstr>
      <vt:lpstr>What is a Strategy?</vt:lpstr>
      <vt:lpstr>What is a Strategy?</vt:lpstr>
      <vt:lpstr>What is a Strategy?</vt:lpstr>
      <vt:lpstr>Rational Perspective: Strategy = Plan</vt:lpstr>
      <vt:lpstr>What Strategies do</vt:lpstr>
      <vt:lpstr>What Strategies do in Action I</vt:lpstr>
      <vt:lpstr>What Strategies do in Action II</vt:lpstr>
      <vt:lpstr>Reviewing our Sustainability &amp; Circularity Pledges</vt:lpstr>
      <vt:lpstr>What is Planning?</vt:lpstr>
      <vt:lpstr>What is Planning?</vt:lpstr>
      <vt:lpstr>What is Planning?</vt:lpstr>
      <vt:lpstr>What is Planning?</vt:lpstr>
      <vt:lpstr>Is this Planning in Action? </vt:lpstr>
      <vt:lpstr>Reviewing our Sustainability &amp; Circularity Pledges</vt:lpstr>
      <vt:lpstr>What is Management?</vt:lpstr>
      <vt:lpstr>What is Management?</vt:lpstr>
      <vt:lpstr>What is Management?</vt:lpstr>
      <vt:lpstr>Reviewing our Sustainability &amp; Circularity Pledges</vt:lpstr>
      <vt:lpstr>So: Strategy, Planning &amp; Management I</vt:lpstr>
      <vt:lpstr>Strategy, Plan &amp; Management: Let’s recheck!</vt:lpstr>
      <vt:lpstr>Strategy, Plan &amp; Management: Let’s recheck!</vt:lpstr>
      <vt:lpstr>So: Strategy, Planning &amp; Management II</vt:lpstr>
      <vt:lpstr>Square 1: Environmental Management</vt:lpstr>
      <vt:lpstr>What is Environmental Management?</vt:lpstr>
      <vt:lpstr>What is Environmental Management?</vt:lpstr>
      <vt:lpstr>Why “older” (pre-sustainability) Management Approach? </vt:lpstr>
      <vt:lpstr>Why “older” (pre-sustainability) Management Approach? </vt:lpstr>
      <vt:lpstr>Why “older” (pre-sustainability) Management Approach? </vt:lpstr>
      <vt:lpstr>PowerPoint-Präsentation</vt:lpstr>
      <vt:lpstr>Digression: Nature &amp; the Environment</vt:lpstr>
      <vt:lpstr>Digression (again): </vt:lpstr>
      <vt:lpstr>Who is in Charge?</vt:lpstr>
      <vt:lpstr>Digression: We already encountered this Perspective</vt:lpstr>
      <vt:lpstr>Why “older” (pre-sustainability) Management Approach? </vt:lpstr>
      <vt:lpstr>Environmental Management in Action</vt:lpstr>
      <vt:lpstr>Wait – there is more: Sustainability Management</vt:lpstr>
      <vt:lpstr>What is Sustainability Management?</vt:lpstr>
      <vt:lpstr>What is Sustainability Management?</vt:lpstr>
      <vt:lpstr>Digression: Nature &amp; the Environment</vt:lpstr>
      <vt:lpstr>The new Kid on the Block?</vt:lpstr>
      <vt:lpstr>Associated Frameworks</vt:lpstr>
      <vt:lpstr>The new Kid on the Block?</vt:lpstr>
      <vt:lpstr>Digression: ESG?</vt:lpstr>
      <vt:lpstr>Some Strands in Understanding Sustainability Management</vt:lpstr>
      <vt:lpstr>Who is Charge?</vt:lpstr>
      <vt:lpstr>Who is Charge?</vt:lpstr>
      <vt:lpstr>Who is Charge?</vt:lpstr>
      <vt:lpstr>Archetypical Organisations</vt:lpstr>
      <vt:lpstr>Sustainability Management in Action</vt:lpstr>
      <vt:lpstr>Sus or Enviro … or both?</vt:lpstr>
      <vt:lpstr>Same-Same, but different?</vt:lpstr>
      <vt:lpstr>Same-Same, but different?</vt:lpstr>
      <vt:lpstr>Outlook</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240</cp:revision>
  <dcterms:created xsi:type="dcterms:W3CDTF">2023-06-26T10:57:31Z</dcterms:created>
  <dcterms:modified xsi:type="dcterms:W3CDTF">2025-03-20T13:15:33Z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